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305" r:id="rId4"/>
    <p:sldId id="304" r:id="rId5"/>
    <p:sldId id="588" r:id="rId6"/>
    <p:sldId id="516" r:id="rId7"/>
    <p:sldId id="575" r:id="rId8"/>
    <p:sldId id="599" r:id="rId9"/>
    <p:sldId id="601" r:id="rId10"/>
    <p:sldId id="600" r:id="rId11"/>
    <p:sldId id="315" r:id="rId12"/>
    <p:sldId id="316" r:id="rId13"/>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117" d="100"/>
          <a:sy n="117" d="100"/>
        </p:scale>
        <p:origin x="619"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DA1DBB-8E14-4425-ABB1-DC464E5C2FF0}" type="datetimeFigureOut">
              <a:rPr lang="LID4096" smtClean="0"/>
              <a:t>09/23/2025</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0EFF6-415A-4488-AFFC-74F2542AE7F0}" type="slidenum">
              <a:rPr lang="LID4096" smtClean="0"/>
              <a:t>‹#›</a:t>
            </a:fld>
            <a:endParaRPr lang="LID4096"/>
          </a:p>
        </p:txBody>
      </p:sp>
    </p:spTree>
    <p:extLst>
      <p:ext uri="{BB962C8B-B14F-4D97-AF65-F5344CB8AC3E}">
        <p14:creationId xmlns:p14="http://schemas.microsoft.com/office/powerpoint/2010/main" val="150201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CF50783-AAED-1941-8BCC-9F6140F0A6B1}"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932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The </a:t>
            </a:r>
            <a:r>
              <a:rPr lang="de-CH" dirty="0" err="1"/>
              <a:t>surface</a:t>
            </a:r>
            <a:r>
              <a:rPr lang="de-CH" dirty="0"/>
              <a:t> </a:t>
            </a:r>
            <a:r>
              <a:rPr lang="de-CH" dirty="0" err="1"/>
              <a:t>radiation</a:t>
            </a:r>
            <a:r>
              <a:rPr lang="de-CH" baseline="0" dirty="0"/>
              <a:t> </a:t>
            </a:r>
            <a:r>
              <a:rPr lang="de-CH" baseline="0" dirty="0" err="1"/>
              <a:t>is</a:t>
            </a:r>
            <a:r>
              <a:rPr lang="de-CH" baseline="0" dirty="0"/>
              <a:t> </a:t>
            </a:r>
            <a:r>
              <a:rPr lang="de-CH" baseline="0" dirty="0" err="1"/>
              <a:t>difficult</a:t>
            </a:r>
            <a:r>
              <a:rPr lang="de-CH" baseline="0" dirty="0"/>
              <a:t> </a:t>
            </a:r>
            <a:r>
              <a:rPr lang="de-CH" baseline="0" dirty="0" err="1"/>
              <a:t>to</a:t>
            </a:r>
            <a:r>
              <a:rPr lang="de-CH" baseline="0" dirty="0"/>
              <a:t> </a:t>
            </a:r>
            <a:r>
              <a:rPr lang="de-CH" baseline="0" dirty="0" err="1"/>
              <a:t>remove</a:t>
            </a:r>
            <a:r>
              <a:rPr lang="de-CH" baseline="0" dirty="0"/>
              <a:t>, so </a:t>
            </a:r>
            <a:r>
              <a:rPr lang="de-CH" baseline="0" dirty="0" err="1"/>
              <a:t>the</a:t>
            </a:r>
            <a:r>
              <a:rPr lang="de-CH" baseline="0" dirty="0"/>
              <a:t> </a:t>
            </a:r>
            <a:r>
              <a:rPr lang="de-CH" baseline="0" dirty="0" err="1"/>
              <a:t>surface</a:t>
            </a:r>
            <a:r>
              <a:rPr lang="de-CH" baseline="0" dirty="0"/>
              <a:t> </a:t>
            </a:r>
            <a:r>
              <a:rPr lang="de-CH" baseline="0" dirty="0" err="1"/>
              <a:t>warms</a:t>
            </a:r>
            <a:r>
              <a:rPr lang="de-CH" baseline="0" dirty="0"/>
              <a:t> a </a:t>
            </a:r>
            <a:r>
              <a:rPr lang="de-CH" baseline="0" dirty="0" err="1"/>
              <a:t>lot</a:t>
            </a:r>
            <a:r>
              <a:rPr lang="de-CH" baseline="0" dirty="0"/>
              <a:t>. </a:t>
            </a:r>
            <a:r>
              <a:rPr lang="de-CH" baseline="0" dirty="0" err="1"/>
              <a:t>That</a:t>
            </a:r>
            <a:r>
              <a:rPr lang="de-CH" baseline="0" dirty="0"/>
              <a:t> </a:t>
            </a:r>
            <a:r>
              <a:rPr lang="de-CH" baseline="0" dirty="0" err="1"/>
              <a:t>produces</a:t>
            </a:r>
            <a:r>
              <a:rPr lang="de-CH" baseline="0" dirty="0"/>
              <a:t> </a:t>
            </a:r>
            <a:r>
              <a:rPr lang="de-CH" baseline="0" dirty="0" err="1"/>
              <a:t>convection</a:t>
            </a:r>
            <a:r>
              <a:rPr lang="de-CH" baseline="0" dirty="0"/>
              <a:t> </a:t>
            </a:r>
            <a:r>
              <a:rPr lang="de-CH" baseline="0" dirty="0" err="1"/>
              <a:t>of</a:t>
            </a:r>
            <a:r>
              <a:rPr lang="de-CH" baseline="0" dirty="0"/>
              <a:t> </a:t>
            </a:r>
            <a:r>
              <a:rPr lang="de-CH" baseline="0" dirty="0" err="1"/>
              <a:t>the</a:t>
            </a:r>
            <a:r>
              <a:rPr lang="de-CH" baseline="0" dirty="0"/>
              <a:t> warm </a:t>
            </a:r>
            <a:r>
              <a:rPr lang="de-CH" baseline="0" dirty="0" err="1"/>
              <a:t>air</a:t>
            </a:r>
            <a:r>
              <a:rPr lang="de-CH" baseline="0" dirty="0"/>
              <a:t> </a:t>
            </a:r>
            <a:r>
              <a:rPr lang="de-CH" baseline="0" dirty="0" err="1"/>
              <a:t>masses</a:t>
            </a:r>
            <a:r>
              <a:rPr lang="de-CH" baseline="0" dirty="0"/>
              <a:t> </a:t>
            </a:r>
            <a:r>
              <a:rPr lang="de-CH" baseline="0" dirty="0" err="1"/>
              <a:t>upwards</a:t>
            </a:r>
            <a:r>
              <a:rPr lang="de-CH" baseline="0" dirty="0"/>
              <a:t>. </a:t>
            </a:r>
          </a:p>
          <a:p>
            <a:endParaRPr lang="de-CH" baseline="0" dirty="0"/>
          </a:p>
          <a:p>
            <a:r>
              <a:rPr lang="de-CH" baseline="0" dirty="0"/>
              <a:t>(</a:t>
            </a:r>
            <a:r>
              <a:rPr lang="de-CH" baseline="0" dirty="0" err="1"/>
              <a:t>the</a:t>
            </a:r>
            <a:r>
              <a:rPr lang="de-CH" baseline="0" dirty="0"/>
              <a:t> </a:t>
            </a:r>
            <a:r>
              <a:rPr lang="de-CH" baseline="0" dirty="0" err="1"/>
              <a:t>more</a:t>
            </a:r>
            <a:r>
              <a:rPr lang="de-CH" baseline="0" dirty="0"/>
              <a:t> GHG, </a:t>
            </a:r>
            <a:r>
              <a:rPr lang="de-CH" baseline="0" dirty="0" err="1"/>
              <a:t>the</a:t>
            </a:r>
            <a:r>
              <a:rPr lang="de-CH" baseline="0" dirty="0"/>
              <a:t> </a:t>
            </a:r>
            <a:r>
              <a:rPr lang="de-CH" baseline="0" dirty="0" err="1"/>
              <a:t>more</a:t>
            </a:r>
            <a:r>
              <a:rPr lang="de-CH" baseline="0" dirty="0"/>
              <a:t> </a:t>
            </a:r>
            <a:r>
              <a:rPr lang="de-CH" baseline="0" dirty="0" err="1"/>
              <a:t>the</a:t>
            </a:r>
            <a:r>
              <a:rPr lang="de-CH" baseline="0" dirty="0"/>
              <a:t> </a:t>
            </a:r>
            <a:r>
              <a:rPr lang="de-CH" baseline="0" dirty="0" err="1"/>
              <a:t>lapse</a:t>
            </a:r>
            <a:r>
              <a:rPr lang="de-CH" baseline="0" dirty="0"/>
              <a:t> rate will </a:t>
            </a:r>
            <a:r>
              <a:rPr lang="de-CH" baseline="0" dirty="0" err="1"/>
              <a:t>increase</a:t>
            </a:r>
            <a:r>
              <a:rPr lang="de-CH" baseline="0" dirty="0"/>
              <a:t> </a:t>
            </a:r>
            <a:r>
              <a:rPr lang="de-CH" baseline="0" dirty="0" err="1"/>
              <a:t>to</a:t>
            </a:r>
            <a:r>
              <a:rPr lang="de-CH" baseline="0" dirty="0"/>
              <a:t> </a:t>
            </a:r>
            <a:r>
              <a:rPr lang="de-CH" baseline="0" dirty="0" err="1"/>
              <a:t>equilibrate</a:t>
            </a:r>
            <a:r>
              <a:rPr lang="de-CH" baseline="0" dirty="0"/>
              <a:t> </a:t>
            </a:r>
            <a:r>
              <a:rPr lang="de-CH" baseline="0" dirty="0" err="1"/>
              <a:t>the</a:t>
            </a:r>
            <a:r>
              <a:rPr lang="de-CH" baseline="0" dirty="0"/>
              <a:t> </a:t>
            </a:r>
            <a:r>
              <a:rPr lang="de-CH" baseline="0" dirty="0" err="1"/>
              <a:t>temperature</a:t>
            </a:r>
            <a:r>
              <a:rPr lang="de-CH" baseline="0" dirty="0"/>
              <a:t> </a:t>
            </a:r>
            <a:r>
              <a:rPr lang="de-CH" baseline="0" dirty="0" err="1"/>
              <a:t>loss</a:t>
            </a:r>
            <a:r>
              <a:rPr lang="de-CH" baseline="0" dirty="0"/>
              <a:t>. </a:t>
            </a:r>
            <a:endParaRPr lang="fr-CH"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0380D1-A52B-49F4-AC31-B64DA869119D}"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36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https://www.mentimeter.com/app/presentation/aljdhf2s3q8gy7ms9yby8v1zwo6x25g8/</a:t>
            </a:r>
            <a:endParaRPr lang="LID4096" dirty="0"/>
          </a:p>
        </p:txBody>
      </p:sp>
      <p:sp>
        <p:nvSpPr>
          <p:cNvPr id="4" name="Slide Number Placeholder 3"/>
          <p:cNvSpPr>
            <a:spLocks noGrp="1"/>
          </p:cNvSpPr>
          <p:nvPr>
            <p:ph type="sldNum" sz="quarter" idx="5"/>
          </p:nvPr>
        </p:nvSpPr>
        <p:spPr/>
        <p:txBody>
          <a:bodyPr/>
          <a:lstStyle/>
          <a:p>
            <a:fld id="{AB80EFF6-415A-4488-AFFC-74F2542AE7F0}" type="slidenum">
              <a:rPr lang="LID4096" smtClean="0"/>
              <a:t>8</a:t>
            </a:fld>
            <a:endParaRPr lang="LID4096"/>
          </a:p>
        </p:txBody>
      </p:sp>
    </p:spTree>
    <p:extLst>
      <p:ext uri="{BB962C8B-B14F-4D97-AF65-F5344CB8AC3E}">
        <p14:creationId xmlns:p14="http://schemas.microsoft.com/office/powerpoint/2010/main" val="3250474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F178B-E75D-4D2F-9984-0C4938ED0C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2A0EC861-8B1E-4504-AAD1-D5F0BD7242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9BD9B58C-E2D3-4A07-B1B1-E5B92FFE2591}"/>
              </a:ext>
            </a:extLst>
          </p:cNvPr>
          <p:cNvSpPr>
            <a:spLocks noGrp="1"/>
          </p:cNvSpPr>
          <p:nvPr>
            <p:ph type="dt" sz="half" idx="10"/>
          </p:nvPr>
        </p:nvSpPr>
        <p:spPr/>
        <p:txBody>
          <a:bodyPr/>
          <a:lstStyle/>
          <a:p>
            <a:fld id="{420C540C-9B29-43FC-8962-46AF691C840C}" type="datetimeFigureOut">
              <a:rPr lang="LID4096" smtClean="0"/>
              <a:t>09/23/2025</a:t>
            </a:fld>
            <a:endParaRPr lang="LID4096"/>
          </a:p>
        </p:txBody>
      </p:sp>
      <p:sp>
        <p:nvSpPr>
          <p:cNvPr id="5" name="Footer Placeholder 4">
            <a:extLst>
              <a:ext uri="{FF2B5EF4-FFF2-40B4-BE49-F238E27FC236}">
                <a16:creationId xmlns:a16="http://schemas.microsoft.com/office/drawing/2014/main" id="{97F682AA-6D1D-452A-BE87-92C36B5D1081}"/>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DD75459B-28D0-4C9B-A3F0-9388DF9E7613}"/>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2137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5074-881B-4FC9-A73A-E485E79860D9}"/>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3DDF726D-40AF-41AC-AB99-3B85BD7549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E1506D7C-B1F8-4F98-B1CF-1CA5FCCD0D3A}"/>
              </a:ext>
            </a:extLst>
          </p:cNvPr>
          <p:cNvSpPr>
            <a:spLocks noGrp="1"/>
          </p:cNvSpPr>
          <p:nvPr>
            <p:ph type="dt" sz="half" idx="10"/>
          </p:nvPr>
        </p:nvSpPr>
        <p:spPr/>
        <p:txBody>
          <a:bodyPr/>
          <a:lstStyle/>
          <a:p>
            <a:fld id="{420C540C-9B29-43FC-8962-46AF691C840C}" type="datetimeFigureOut">
              <a:rPr lang="LID4096" smtClean="0"/>
              <a:t>09/23/2025</a:t>
            </a:fld>
            <a:endParaRPr lang="LID4096"/>
          </a:p>
        </p:txBody>
      </p:sp>
      <p:sp>
        <p:nvSpPr>
          <p:cNvPr id="5" name="Footer Placeholder 4">
            <a:extLst>
              <a:ext uri="{FF2B5EF4-FFF2-40B4-BE49-F238E27FC236}">
                <a16:creationId xmlns:a16="http://schemas.microsoft.com/office/drawing/2014/main" id="{68BD4BD4-32F0-453B-9DC6-0EDD79AFAC7C}"/>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B2C340BA-5BF6-4AE0-9D9A-44CDC6378334}"/>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334334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539BAC-B825-43DF-84C8-B1C3CFF24A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7ADD6A14-F513-42CE-8F6D-D96A94211B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089BF240-4C5E-446C-8496-64F69AA031F3}"/>
              </a:ext>
            </a:extLst>
          </p:cNvPr>
          <p:cNvSpPr>
            <a:spLocks noGrp="1"/>
          </p:cNvSpPr>
          <p:nvPr>
            <p:ph type="dt" sz="half" idx="10"/>
          </p:nvPr>
        </p:nvSpPr>
        <p:spPr/>
        <p:txBody>
          <a:bodyPr/>
          <a:lstStyle/>
          <a:p>
            <a:fld id="{420C540C-9B29-43FC-8962-46AF691C840C}" type="datetimeFigureOut">
              <a:rPr lang="LID4096" smtClean="0"/>
              <a:t>09/23/2025</a:t>
            </a:fld>
            <a:endParaRPr lang="LID4096"/>
          </a:p>
        </p:txBody>
      </p:sp>
      <p:sp>
        <p:nvSpPr>
          <p:cNvPr id="5" name="Footer Placeholder 4">
            <a:extLst>
              <a:ext uri="{FF2B5EF4-FFF2-40B4-BE49-F238E27FC236}">
                <a16:creationId xmlns:a16="http://schemas.microsoft.com/office/drawing/2014/main" id="{276C8F4F-AE0E-420A-B9BB-8DFF90D6B099}"/>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2AEE745-E565-4214-8D1E-7E29FAD66805}"/>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312011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1"/>
          </a:xfrm>
        </p:spPr>
        <p:txBody>
          <a:bodyPr/>
          <a:lstStyle/>
          <a:p>
            <a:r>
              <a:rPr lang="fr-FR"/>
              <a:t>Cliquez sur l'icône pour ajouter une image</a:t>
            </a:r>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110067" y="5920353"/>
            <a:ext cx="931333" cy="677300"/>
          </a:xfrm>
        </p:spPr>
        <p:txBody>
          <a:bodyPr lIns="0" tIns="0" rIns="0" bIns="0" anchor="b" anchorCtr="0">
            <a:noAutofit/>
          </a:bodyPr>
          <a:lstStyle>
            <a:lvl1pPr marL="152396" indent="-143930">
              <a:buFontTx/>
              <a:buBlip>
                <a:blip r:embed="rId3"/>
              </a:buBlip>
              <a:tabLst/>
              <a:defRPr sz="933">
                <a:solidFill>
                  <a:schemeClr val="tx1"/>
                </a:solidFill>
              </a:defRPr>
            </a:lvl1pPr>
          </a:lstStyle>
          <a:p>
            <a:r>
              <a:rPr lang="fr-FR" dirty="0"/>
              <a:t>Modifier les styles du texte du masque</a:t>
            </a:r>
          </a:p>
        </p:txBody>
      </p:sp>
    </p:spTree>
    <p:extLst>
      <p:ext uri="{BB962C8B-B14F-4D97-AF65-F5344CB8AC3E}">
        <p14:creationId xmlns:p14="http://schemas.microsoft.com/office/powerpoint/2010/main" val="39451854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565322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506334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NAME EVENT / NAME PRESENTATION</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29077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882217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501" y="2084917"/>
            <a:ext cx="6108700" cy="4515696"/>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7315200" y="0"/>
            <a:ext cx="4193117" cy="68580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NAME EVENT / NAME PRESENTATION</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 </a:t>
            </a:r>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116185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fr-FR"/>
              <a:t>Cliquez sur l'icône pour ajouter une image</a:t>
            </a:r>
          </a:p>
        </p:txBody>
      </p:sp>
      <p:sp>
        <p:nvSpPr>
          <p:cNvPr id="3" name="Content Placeholder 2"/>
          <p:cNvSpPr>
            <a:spLocks noGrp="1"/>
          </p:cNvSpPr>
          <p:nvPr>
            <p:ph idx="1"/>
          </p:nvPr>
        </p:nvSpPr>
        <p:spPr>
          <a:xfrm>
            <a:off x="5399194" y="2084917"/>
            <a:ext cx="6108700" cy="4515696"/>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1206502" y="174710"/>
            <a:ext cx="4192693" cy="1430337"/>
          </a:xfrm>
        </p:spPr>
        <p:txBody>
          <a:bodyPr/>
          <a:lstStyle/>
          <a:p>
            <a:r>
              <a:rPr lang="fr-FR" dirty="0"/>
              <a:t>Modifiez le style du titre</a:t>
            </a:r>
          </a:p>
        </p:txBody>
      </p:sp>
    </p:spTree>
    <p:extLst>
      <p:ext uri="{BB962C8B-B14F-4D97-AF65-F5344CB8AC3E}">
        <p14:creationId xmlns:p14="http://schemas.microsoft.com/office/powerpoint/2010/main" val="3853206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fr-FR"/>
              <a:t>Cliquez sur l'icône pour ajouter une image</a:t>
            </a:r>
          </a:p>
        </p:txBody>
      </p:sp>
      <p:sp>
        <p:nvSpPr>
          <p:cNvPr id="3" name="Content Placeholder 2"/>
          <p:cNvSpPr>
            <a:spLocks noGrp="1"/>
          </p:cNvSpPr>
          <p:nvPr>
            <p:ph idx="1"/>
          </p:nvPr>
        </p:nvSpPr>
        <p:spPr>
          <a:xfrm>
            <a:off x="5399194" y="2084917"/>
            <a:ext cx="6108700" cy="4515696"/>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5399193" y="174710"/>
            <a:ext cx="4192693" cy="1430337"/>
          </a:xfrm>
        </p:spPr>
        <p:txBody>
          <a:bodyPr/>
          <a:lstStyle/>
          <a:p>
            <a:r>
              <a:rPr lang="fr-FR" dirty="0"/>
              <a:t>Modifiez le style du titre</a:t>
            </a:r>
          </a:p>
        </p:txBody>
      </p:sp>
    </p:spTree>
    <p:extLst>
      <p:ext uri="{BB962C8B-B14F-4D97-AF65-F5344CB8AC3E}">
        <p14:creationId xmlns:p14="http://schemas.microsoft.com/office/powerpoint/2010/main" val="105145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2DC2-A5A8-4439-88C1-A3A76D143360}"/>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F31C1B3C-3867-497E-AC48-F97171E570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0233922A-1A9D-487C-ACBB-1F2CFE4613CE}"/>
              </a:ext>
            </a:extLst>
          </p:cNvPr>
          <p:cNvSpPr>
            <a:spLocks noGrp="1"/>
          </p:cNvSpPr>
          <p:nvPr>
            <p:ph type="dt" sz="half" idx="10"/>
          </p:nvPr>
        </p:nvSpPr>
        <p:spPr/>
        <p:txBody>
          <a:bodyPr/>
          <a:lstStyle/>
          <a:p>
            <a:fld id="{420C540C-9B29-43FC-8962-46AF691C840C}" type="datetimeFigureOut">
              <a:rPr lang="LID4096" smtClean="0"/>
              <a:t>09/23/2025</a:t>
            </a:fld>
            <a:endParaRPr lang="LID4096"/>
          </a:p>
        </p:txBody>
      </p:sp>
      <p:sp>
        <p:nvSpPr>
          <p:cNvPr id="5" name="Footer Placeholder 4">
            <a:extLst>
              <a:ext uri="{FF2B5EF4-FFF2-40B4-BE49-F238E27FC236}">
                <a16:creationId xmlns:a16="http://schemas.microsoft.com/office/drawing/2014/main" id="{CC2E86F9-DB22-4B15-96B9-CFB2A299B8C3}"/>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692390EC-BC80-4039-AD0D-C9417BD94E38}"/>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1318588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2084917"/>
            <a:ext cx="4193117" cy="4773083"/>
          </a:xfrm>
        </p:spPr>
        <p:txBody>
          <a:bodyPr/>
          <a:lstStyle/>
          <a:p>
            <a:r>
              <a:rPr lang="fr-FR"/>
              <a:t>Cliquez sur l'icône pour ajouter une image</a:t>
            </a:r>
          </a:p>
        </p:txBody>
      </p:sp>
      <p:sp>
        <p:nvSpPr>
          <p:cNvPr id="3" name="Content Placeholder 2"/>
          <p:cNvSpPr>
            <a:spLocks noGrp="1"/>
          </p:cNvSpPr>
          <p:nvPr>
            <p:ph idx="1"/>
          </p:nvPr>
        </p:nvSpPr>
        <p:spPr>
          <a:xfrm>
            <a:off x="5399194" y="2084917"/>
            <a:ext cx="6108700" cy="4515696"/>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35547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06500" y="2084917"/>
            <a:ext cx="4895288" cy="4351339"/>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6613029" y="2084917"/>
            <a:ext cx="4895288" cy="4351339"/>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933972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692232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985500" cy="6858000"/>
          </a:xfrm>
        </p:spPr>
        <p:txBody>
          <a:bodyPr/>
          <a:lstStyle/>
          <a:p>
            <a:r>
              <a:rPr lang="fr-FR"/>
              <a:t>Cliquez sur l'icône pour ajouter une image</a:t>
            </a:r>
          </a:p>
        </p:txBody>
      </p:sp>
      <p:sp>
        <p:nvSpPr>
          <p:cNvPr id="2" name="Title 1"/>
          <p:cNvSpPr>
            <a:spLocks noGrp="1"/>
          </p:cNvSpPr>
          <p:nvPr>
            <p:ph type="title"/>
          </p:nvPr>
        </p:nvSpPr>
        <p:spPr>
          <a:xfrm>
            <a:off x="8540752" y="3429001"/>
            <a:ext cx="3651249" cy="2815167"/>
          </a:xfrm>
          <a:solidFill>
            <a:schemeClr val="accent2"/>
          </a:solidFill>
        </p:spPr>
        <p:txBody>
          <a:bodyPr anchor="ctr" anchorCtr="0"/>
          <a:lstStyle>
            <a:lvl1pPr>
              <a:defRPr>
                <a:solidFill>
                  <a:schemeClr val="bg1"/>
                </a:solidFill>
              </a:defRPr>
            </a:lvl1pPr>
          </a:lstStyle>
          <a:p>
            <a:r>
              <a:rPr lang="fr-FR"/>
              <a:t>Modifiez le style du titre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NAME EVENT / NAME PRESENTATION</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 </a:t>
            </a:r>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718463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301817" cy="68580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 </a:t>
            </a:r>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604303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4152899"/>
            <a:ext cx="10985500" cy="2705100"/>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1206500" y="2084918"/>
            <a:ext cx="10195984" cy="1915583"/>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dirty="0"/>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782598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 </a:t>
            </a:r>
            <a:endParaRPr lang="fr-FR" dirty="0"/>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625151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B5D0F12A-F766-4E91-A844-0CCA3ED08585}" type="datetime1">
              <a:rPr lang="fr-CH" smtClean="0"/>
              <a:t>23.09.2025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56CAFD7-43D8-48AC-9B2B-CF70ACC9AB96}" type="slidenum">
              <a:rPr lang="fr-CH" smtClean="0"/>
              <a:t>‹#›</a:t>
            </a:fld>
            <a:endParaRPr lang="fr-CH"/>
          </a:p>
        </p:txBody>
      </p:sp>
    </p:spTree>
    <p:extLst>
      <p:ext uri="{BB962C8B-B14F-4D97-AF65-F5344CB8AC3E}">
        <p14:creationId xmlns:p14="http://schemas.microsoft.com/office/powerpoint/2010/main" val="147613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F36B-F2B2-458F-B707-6D5D9927F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329F6FA4-8307-4C02-A5E6-2A7634926D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7FFD5F-6F2E-4E91-B007-18286441BB37}"/>
              </a:ext>
            </a:extLst>
          </p:cNvPr>
          <p:cNvSpPr>
            <a:spLocks noGrp="1"/>
          </p:cNvSpPr>
          <p:nvPr>
            <p:ph type="dt" sz="half" idx="10"/>
          </p:nvPr>
        </p:nvSpPr>
        <p:spPr/>
        <p:txBody>
          <a:bodyPr/>
          <a:lstStyle/>
          <a:p>
            <a:fld id="{420C540C-9B29-43FC-8962-46AF691C840C}" type="datetimeFigureOut">
              <a:rPr lang="LID4096" smtClean="0"/>
              <a:t>09/23/2025</a:t>
            </a:fld>
            <a:endParaRPr lang="LID4096"/>
          </a:p>
        </p:txBody>
      </p:sp>
      <p:sp>
        <p:nvSpPr>
          <p:cNvPr id="5" name="Footer Placeholder 4">
            <a:extLst>
              <a:ext uri="{FF2B5EF4-FFF2-40B4-BE49-F238E27FC236}">
                <a16:creationId xmlns:a16="http://schemas.microsoft.com/office/drawing/2014/main" id="{6A4D4E46-3840-436A-B71A-A7064DA12F29}"/>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8A3211FF-C230-4B40-A749-E491F989BAD8}"/>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74922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10A-4716-4D3B-879C-D2C9FEF6D548}"/>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26EE7724-BA90-402F-AD1F-D0D66AE53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854F534A-DBB5-4113-993A-2C896A7D46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28C95670-A878-498D-8A77-45D1DB760326}"/>
              </a:ext>
            </a:extLst>
          </p:cNvPr>
          <p:cNvSpPr>
            <a:spLocks noGrp="1"/>
          </p:cNvSpPr>
          <p:nvPr>
            <p:ph type="dt" sz="half" idx="10"/>
          </p:nvPr>
        </p:nvSpPr>
        <p:spPr/>
        <p:txBody>
          <a:bodyPr/>
          <a:lstStyle/>
          <a:p>
            <a:fld id="{420C540C-9B29-43FC-8962-46AF691C840C}" type="datetimeFigureOut">
              <a:rPr lang="LID4096" smtClean="0"/>
              <a:t>09/23/2025</a:t>
            </a:fld>
            <a:endParaRPr lang="LID4096"/>
          </a:p>
        </p:txBody>
      </p:sp>
      <p:sp>
        <p:nvSpPr>
          <p:cNvPr id="6" name="Footer Placeholder 5">
            <a:extLst>
              <a:ext uri="{FF2B5EF4-FFF2-40B4-BE49-F238E27FC236}">
                <a16:creationId xmlns:a16="http://schemas.microsoft.com/office/drawing/2014/main" id="{364E15AA-0F37-4232-85AB-883D174946E8}"/>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58A999A5-B1AD-4CBD-B3BD-7949B2259649}"/>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366075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400C-C4E2-4C63-9C84-85F0FA3F13AC}"/>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9B73A9B0-AB5E-4A76-AE7F-3EC168E77E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F99A06-B66D-4A9C-9A5A-5FB9AA4822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EB97C7F2-A568-4478-A86E-9406E1184A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2C448E-A48D-42E8-824D-B460BF47E3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39AE7191-9D5B-4CA1-9D9E-4D2BCF13A86C}"/>
              </a:ext>
            </a:extLst>
          </p:cNvPr>
          <p:cNvSpPr>
            <a:spLocks noGrp="1"/>
          </p:cNvSpPr>
          <p:nvPr>
            <p:ph type="dt" sz="half" idx="10"/>
          </p:nvPr>
        </p:nvSpPr>
        <p:spPr/>
        <p:txBody>
          <a:bodyPr/>
          <a:lstStyle/>
          <a:p>
            <a:fld id="{420C540C-9B29-43FC-8962-46AF691C840C}" type="datetimeFigureOut">
              <a:rPr lang="LID4096" smtClean="0"/>
              <a:t>09/23/2025</a:t>
            </a:fld>
            <a:endParaRPr lang="LID4096"/>
          </a:p>
        </p:txBody>
      </p:sp>
      <p:sp>
        <p:nvSpPr>
          <p:cNvPr id="8" name="Footer Placeholder 7">
            <a:extLst>
              <a:ext uri="{FF2B5EF4-FFF2-40B4-BE49-F238E27FC236}">
                <a16:creationId xmlns:a16="http://schemas.microsoft.com/office/drawing/2014/main" id="{D50CC447-4CF5-4A56-A71C-8B454150A6EE}"/>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20BDE476-F0E3-4A71-B5A4-8DC4C2411E0E}"/>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411326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BC21-8E87-410A-A77A-D29285FAE07F}"/>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0802B026-3497-4A1C-8100-B9F3B055097E}"/>
              </a:ext>
            </a:extLst>
          </p:cNvPr>
          <p:cNvSpPr>
            <a:spLocks noGrp="1"/>
          </p:cNvSpPr>
          <p:nvPr>
            <p:ph type="dt" sz="half" idx="10"/>
          </p:nvPr>
        </p:nvSpPr>
        <p:spPr/>
        <p:txBody>
          <a:bodyPr/>
          <a:lstStyle/>
          <a:p>
            <a:fld id="{420C540C-9B29-43FC-8962-46AF691C840C}" type="datetimeFigureOut">
              <a:rPr lang="LID4096" smtClean="0"/>
              <a:t>09/23/2025</a:t>
            </a:fld>
            <a:endParaRPr lang="LID4096"/>
          </a:p>
        </p:txBody>
      </p:sp>
      <p:sp>
        <p:nvSpPr>
          <p:cNvPr id="4" name="Footer Placeholder 3">
            <a:extLst>
              <a:ext uri="{FF2B5EF4-FFF2-40B4-BE49-F238E27FC236}">
                <a16:creationId xmlns:a16="http://schemas.microsoft.com/office/drawing/2014/main" id="{E6FBD66E-8D38-4CA4-BDDE-AAF57D03BDF4}"/>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E414E549-7D5D-43FD-BF6A-3B0C515E3C66}"/>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208871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73431A-2B86-4A0E-8030-900C710A8AAF}"/>
              </a:ext>
            </a:extLst>
          </p:cNvPr>
          <p:cNvSpPr>
            <a:spLocks noGrp="1"/>
          </p:cNvSpPr>
          <p:nvPr>
            <p:ph type="dt" sz="half" idx="10"/>
          </p:nvPr>
        </p:nvSpPr>
        <p:spPr/>
        <p:txBody>
          <a:bodyPr/>
          <a:lstStyle/>
          <a:p>
            <a:fld id="{420C540C-9B29-43FC-8962-46AF691C840C}" type="datetimeFigureOut">
              <a:rPr lang="LID4096" smtClean="0"/>
              <a:t>09/23/2025</a:t>
            </a:fld>
            <a:endParaRPr lang="LID4096"/>
          </a:p>
        </p:txBody>
      </p:sp>
      <p:sp>
        <p:nvSpPr>
          <p:cNvPr id="3" name="Footer Placeholder 2">
            <a:extLst>
              <a:ext uri="{FF2B5EF4-FFF2-40B4-BE49-F238E27FC236}">
                <a16:creationId xmlns:a16="http://schemas.microsoft.com/office/drawing/2014/main" id="{D52891CD-49BA-4D07-9165-8D1DA8E3FC57}"/>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921625AE-F34C-4BC7-90F7-4B4C14E6D61E}"/>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257156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249D9-F8D2-4A03-8761-AE5922CAC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685FC0F6-1F94-4953-95CA-A193C78AD4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B61966C2-A2B0-4BE4-87EA-63C38294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1F5BBF-1430-451B-9D4A-66075D8699B6}"/>
              </a:ext>
            </a:extLst>
          </p:cNvPr>
          <p:cNvSpPr>
            <a:spLocks noGrp="1"/>
          </p:cNvSpPr>
          <p:nvPr>
            <p:ph type="dt" sz="half" idx="10"/>
          </p:nvPr>
        </p:nvSpPr>
        <p:spPr/>
        <p:txBody>
          <a:bodyPr/>
          <a:lstStyle/>
          <a:p>
            <a:fld id="{420C540C-9B29-43FC-8962-46AF691C840C}" type="datetimeFigureOut">
              <a:rPr lang="LID4096" smtClean="0"/>
              <a:t>09/23/2025</a:t>
            </a:fld>
            <a:endParaRPr lang="LID4096"/>
          </a:p>
        </p:txBody>
      </p:sp>
      <p:sp>
        <p:nvSpPr>
          <p:cNvPr id="6" name="Footer Placeholder 5">
            <a:extLst>
              <a:ext uri="{FF2B5EF4-FFF2-40B4-BE49-F238E27FC236}">
                <a16:creationId xmlns:a16="http://schemas.microsoft.com/office/drawing/2014/main" id="{7841F79E-B843-420B-8CEC-3AF136019D26}"/>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D99A44D6-A913-4F44-BB87-1A300C8F4B81}"/>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19910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4FC7-E7F2-404B-85A8-B9A12F633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AFC18912-1AEE-4468-804E-9B359D64E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B0370D5C-8684-4E42-852B-9EAAE839A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4ED7B-A0A5-4339-BB11-FFD45563379F}"/>
              </a:ext>
            </a:extLst>
          </p:cNvPr>
          <p:cNvSpPr>
            <a:spLocks noGrp="1"/>
          </p:cNvSpPr>
          <p:nvPr>
            <p:ph type="dt" sz="half" idx="10"/>
          </p:nvPr>
        </p:nvSpPr>
        <p:spPr/>
        <p:txBody>
          <a:bodyPr/>
          <a:lstStyle/>
          <a:p>
            <a:fld id="{420C540C-9B29-43FC-8962-46AF691C840C}" type="datetimeFigureOut">
              <a:rPr lang="LID4096" smtClean="0"/>
              <a:t>09/23/2025</a:t>
            </a:fld>
            <a:endParaRPr lang="LID4096"/>
          </a:p>
        </p:txBody>
      </p:sp>
      <p:sp>
        <p:nvSpPr>
          <p:cNvPr id="6" name="Footer Placeholder 5">
            <a:extLst>
              <a:ext uri="{FF2B5EF4-FFF2-40B4-BE49-F238E27FC236}">
                <a16:creationId xmlns:a16="http://schemas.microsoft.com/office/drawing/2014/main" id="{7CE17C71-61AB-429D-91F4-8777AB4C9BFA}"/>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7A65AEA4-BEB5-4988-B06C-8DDC3EACBB48}"/>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276585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11266F-3777-4443-900A-671D002A72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105BB57B-C8B8-4C1F-8414-736E0F938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103BC11A-0624-4EAF-82B4-0ED3AA3B6D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C540C-9B29-43FC-8962-46AF691C840C}" type="datetimeFigureOut">
              <a:rPr lang="LID4096" smtClean="0"/>
              <a:t>09/23/2025</a:t>
            </a:fld>
            <a:endParaRPr lang="LID4096"/>
          </a:p>
        </p:txBody>
      </p:sp>
      <p:sp>
        <p:nvSpPr>
          <p:cNvPr id="5" name="Footer Placeholder 4">
            <a:extLst>
              <a:ext uri="{FF2B5EF4-FFF2-40B4-BE49-F238E27FC236}">
                <a16:creationId xmlns:a16="http://schemas.microsoft.com/office/drawing/2014/main" id="{6B14ACBC-830C-4FD1-B4B0-57D6CB1F2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EA31188B-CED4-41DB-B743-EBAA4D3894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AEEB5-330C-4DDC-92D7-48A667C0F375}" type="slidenum">
              <a:rPr lang="LID4096" smtClean="0"/>
              <a:t>‹#›</a:t>
            </a:fld>
            <a:endParaRPr lang="LID4096"/>
          </a:p>
        </p:txBody>
      </p:sp>
    </p:spTree>
    <p:extLst>
      <p:ext uri="{BB962C8B-B14F-4D97-AF65-F5344CB8AC3E}">
        <p14:creationId xmlns:p14="http://schemas.microsoft.com/office/powerpoint/2010/main" val="235363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6501" y="174710"/>
            <a:ext cx="4889500" cy="1430337"/>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1206501" y="2084917"/>
            <a:ext cx="10301817" cy="4515696"/>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4" name="Date Placeholder 3"/>
          <p:cNvSpPr>
            <a:spLocks noGrp="1"/>
          </p:cNvSpPr>
          <p:nvPr>
            <p:ph type="dt" sz="half" idx="2"/>
          </p:nvPr>
        </p:nvSpPr>
        <p:spPr>
          <a:xfrm rot="16200000">
            <a:off x="-1628551" y="3704603"/>
            <a:ext cx="4454736" cy="1215365"/>
          </a:xfrm>
          <a:prstGeom prst="rect">
            <a:avLst/>
          </a:prstGeom>
        </p:spPr>
        <p:txBody>
          <a:bodyPr vert="horz" lIns="91440" tIns="45720" rIns="91440" bIns="45720" rtlCol="0" anchor="ctr"/>
          <a:lstStyle>
            <a:lvl1pPr algn="l">
              <a:defRPr sz="933">
                <a:solidFill>
                  <a:schemeClr val="accent1"/>
                </a:solidFill>
                <a:latin typeface="Arial" panose="020B0604020202020204" pitchFamily="34" charset="0"/>
              </a:defRPr>
            </a:lvl1pPr>
          </a:lstStyle>
          <a:p>
            <a:r>
              <a:rPr lang="fr-CH"/>
              <a:t>NAME EVENT / NAME PRESENTATION</a:t>
            </a:r>
            <a:endParaRPr lang="fr-FR" dirty="0"/>
          </a:p>
        </p:txBody>
      </p:sp>
      <p:sp>
        <p:nvSpPr>
          <p:cNvPr id="5" name="Footer Placeholder 4"/>
          <p:cNvSpPr>
            <a:spLocks noGrp="1"/>
          </p:cNvSpPr>
          <p:nvPr>
            <p:ph type="ftr" sz="quarter" idx="3"/>
          </p:nvPr>
        </p:nvSpPr>
        <p:spPr>
          <a:xfrm rot="16200000">
            <a:off x="9487985" y="2498752"/>
            <a:ext cx="4724347" cy="683683"/>
          </a:xfrm>
          <a:prstGeom prst="rect">
            <a:avLst/>
          </a:prstGeom>
        </p:spPr>
        <p:txBody>
          <a:bodyPr vert="horz" lIns="91440" tIns="45720" rIns="91440" bIns="45720" rtlCol="0" anchor="ctr"/>
          <a:lstStyle>
            <a:lvl1pPr algn="r">
              <a:defRPr sz="933">
                <a:solidFill>
                  <a:schemeClr val="tx1"/>
                </a:solidFill>
                <a:latin typeface="Arial" panose="020B0604020202020204" pitchFamily="34" charset="0"/>
              </a:defRPr>
            </a:lvl1pPr>
          </a:lstStyle>
          <a:p>
            <a:r>
              <a:rPr lang="fr-FR" dirty="0"/>
              <a:t>Speaker </a:t>
            </a:r>
          </a:p>
        </p:txBody>
      </p:sp>
      <p:sp>
        <p:nvSpPr>
          <p:cNvPr id="6" name="Slide Number Placeholder 5"/>
          <p:cNvSpPr>
            <a:spLocks noGrp="1"/>
          </p:cNvSpPr>
          <p:nvPr>
            <p:ph type="sldNum" sz="quarter" idx="4"/>
          </p:nvPr>
        </p:nvSpPr>
        <p:spPr>
          <a:xfrm>
            <a:off x="11508317" y="260351"/>
            <a:ext cx="683683" cy="218069"/>
          </a:xfrm>
          <a:prstGeom prst="rect">
            <a:avLst/>
          </a:prstGeom>
        </p:spPr>
        <p:txBody>
          <a:bodyPr vert="horz" lIns="90000" tIns="0" rIns="90000" bIns="0" rtlCol="0" anchor="t"/>
          <a:lstStyle>
            <a:lvl1pPr algn="ctr">
              <a:defRPr sz="933" b="1">
                <a:solidFill>
                  <a:schemeClr val="tx1"/>
                </a:solidFill>
                <a:latin typeface="+mj-lt"/>
              </a:defRPr>
            </a:lvl1pPr>
          </a:lstStyle>
          <a:p>
            <a:fld id="{E1E1CD7C-2161-7D43-862E-CE4C333CD873}" type="slidenum">
              <a:rPr lang="fr-FR" smtClean="0"/>
              <a:pPr/>
              <a:t>‹#›</a:t>
            </a:fld>
            <a:endParaRPr lang="fr-FR" dirty="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8"/>
          <a:stretch>
            <a:fillRect/>
          </a:stretch>
        </p:blipFill>
        <p:spPr>
          <a:xfrm>
            <a:off x="173697" y="176445"/>
            <a:ext cx="871936" cy="377363"/>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573338" y="6530279"/>
            <a:ext cx="60959" cy="79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latin typeface="Arial" panose="020B0604020202020204" pitchFamily="34" charset="0"/>
            </a:endParaRPr>
          </a:p>
        </p:txBody>
      </p:sp>
    </p:spTree>
    <p:extLst>
      <p:ext uri="{BB962C8B-B14F-4D97-AF65-F5344CB8AC3E}">
        <p14:creationId xmlns:p14="http://schemas.microsoft.com/office/powerpoint/2010/main" val="2648001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914377" rtl="0" eaLnBrk="1" latinLnBrk="0" hangingPunct="1">
        <a:lnSpc>
          <a:spcPct val="90000"/>
        </a:lnSpc>
        <a:spcBef>
          <a:spcPct val="0"/>
        </a:spcBef>
        <a:buNone/>
        <a:defRPr sz="4267" b="1" i="0" kern="1000" spc="-93"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SzPct val="90000"/>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SzPct val="100000"/>
        <a:buFont typeface="Arial" panose="020B0604020202020204" pitchFamily="34" charset="0"/>
        <a:buChar char="•"/>
        <a:defRPr sz="2133"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90000"/>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5A5C923-5A79-224D-A6A6-8267C64759A4}"/>
              </a:ext>
            </a:extLst>
          </p:cNvPr>
          <p:cNvSpPr>
            <a:spLocks noGrp="1"/>
          </p:cNvSpPr>
          <p:nvPr>
            <p:ph type="ctrTitle"/>
          </p:nvPr>
        </p:nvSpPr>
        <p:spPr>
          <a:xfrm>
            <a:off x="8540752" y="226121"/>
            <a:ext cx="3651249" cy="3117849"/>
          </a:xfrm>
        </p:spPr>
        <p:txBody>
          <a:bodyPr>
            <a:normAutofit/>
          </a:bodyPr>
          <a:lstStyle/>
          <a:p>
            <a:r>
              <a:rPr lang="en-US" dirty="0"/>
              <a:t>Exercise session #3</a:t>
            </a:r>
          </a:p>
        </p:txBody>
      </p:sp>
      <p:sp>
        <p:nvSpPr>
          <p:cNvPr id="6" name="Espace réservé du texte 5">
            <a:extLst>
              <a:ext uri="{FF2B5EF4-FFF2-40B4-BE49-F238E27FC236}">
                <a16:creationId xmlns:a16="http://schemas.microsoft.com/office/drawing/2014/main" id="{18A3154D-FCB0-A34B-BBBC-167C625558EC}"/>
              </a:ext>
            </a:extLst>
          </p:cNvPr>
          <p:cNvSpPr>
            <a:spLocks noGrp="1"/>
          </p:cNvSpPr>
          <p:nvPr>
            <p:ph type="body" sz="quarter" idx="12"/>
          </p:nvPr>
        </p:nvSpPr>
        <p:spPr>
          <a:xfrm>
            <a:off x="110066" y="5920353"/>
            <a:ext cx="1256025" cy="677300"/>
          </a:xfrm>
        </p:spPr>
        <p:txBody>
          <a:bodyPr/>
          <a:lstStyle/>
          <a:p>
            <a:r>
              <a:rPr lang="fr-FR" dirty="0"/>
              <a:t>Sept. 25, 2025</a:t>
            </a:r>
          </a:p>
        </p:txBody>
      </p:sp>
      <p:sp>
        <p:nvSpPr>
          <p:cNvPr id="11" name="TextBox 10">
            <a:extLst>
              <a:ext uri="{FF2B5EF4-FFF2-40B4-BE49-F238E27FC236}">
                <a16:creationId xmlns:a16="http://schemas.microsoft.com/office/drawing/2014/main" id="{A1465E36-B2AC-C04C-9F26-F8D22A89B2DE}"/>
              </a:ext>
            </a:extLst>
          </p:cNvPr>
          <p:cNvSpPr txBox="1"/>
          <p:nvPr/>
        </p:nvSpPr>
        <p:spPr>
          <a:xfrm>
            <a:off x="738078" y="2461676"/>
            <a:ext cx="6769100" cy="173368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H" sz="5333" b="1" i="0" u="none" strike="noStrike" kern="1200" cap="none" spc="0" normalizeH="0" baseline="0" noProof="0" dirty="0">
                <a:ln>
                  <a:noFill/>
                </a:ln>
                <a:solidFill>
                  <a:srgbClr val="413C3A"/>
                </a:solidFill>
                <a:effectLst/>
                <a:uLnTx/>
                <a:uFillTx/>
                <a:latin typeface="Arial"/>
                <a:ea typeface="+mn-ea"/>
                <a:cs typeface="+mn-cs"/>
              </a:rPr>
              <a:t>Science of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H" sz="5333" b="1" i="0" u="none" strike="noStrike" kern="1200" cap="none" spc="0" normalizeH="0" baseline="0" noProof="0" dirty="0">
                <a:ln>
                  <a:noFill/>
                </a:ln>
                <a:solidFill>
                  <a:srgbClr val="413C3A"/>
                </a:solidFill>
                <a:effectLst/>
                <a:uLnTx/>
                <a:uFillTx/>
                <a:latin typeface="Arial"/>
                <a:ea typeface="+mn-ea"/>
                <a:cs typeface="+mn-cs"/>
              </a:rPr>
              <a:t>Climate Change</a:t>
            </a:r>
          </a:p>
        </p:txBody>
      </p:sp>
    </p:spTree>
    <p:extLst>
      <p:ext uri="{BB962C8B-B14F-4D97-AF65-F5344CB8AC3E}">
        <p14:creationId xmlns:p14="http://schemas.microsoft.com/office/powerpoint/2010/main" val="272387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10</a:t>
            </a:fld>
            <a:endParaRPr lang="fr-FR" dirty="0"/>
          </a:p>
        </p:txBody>
      </p:sp>
      <p:sp>
        <p:nvSpPr>
          <p:cNvPr id="12" name="Rectangle 11">
            <a:extLst>
              <a:ext uri="{FF2B5EF4-FFF2-40B4-BE49-F238E27FC236}">
                <a16:creationId xmlns:a16="http://schemas.microsoft.com/office/drawing/2014/main" id="{0325D118-E710-9A4F-A2D3-67E70518ABC5}"/>
              </a:ext>
            </a:extLst>
          </p:cNvPr>
          <p:cNvSpPr/>
          <p:nvPr/>
        </p:nvSpPr>
        <p:spPr>
          <a:xfrm>
            <a:off x="409185" y="6371572"/>
            <a:ext cx="392481" cy="308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5" name="Title 4">
            <a:extLst>
              <a:ext uri="{FF2B5EF4-FFF2-40B4-BE49-F238E27FC236}">
                <a16:creationId xmlns:a16="http://schemas.microsoft.com/office/drawing/2014/main" id="{07E4C75D-CA8B-21C1-412F-5AD493A41328}"/>
              </a:ext>
            </a:extLst>
          </p:cNvPr>
          <p:cNvSpPr>
            <a:spLocks noGrp="1"/>
          </p:cNvSpPr>
          <p:nvPr>
            <p:ph type="title"/>
          </p:nvPr>
        </p:nvSpPr>
        <p:spPr/>
        <p:txBody>
          <a:bodyPr/>
          <a:lstStyle/>
          <a:p>
            <a:r>
              <a:rPr lang="en-CH" dirty="0"/>
              <a:t>Exercise </a:t>
            </a:r>
            <a:r>
              <a:rPr lang="en-GB" dirty="0"/>
              <a:t>2</a:t>
            </a:r>
            <a:endParaRPr lang="en-CH" dirty="0"/>
          </a:p>
        </p:txBody>
      </p:sp>
      <p:sp>
        <p:nvSpPr>
          <p:cNvPr id="7" name="Rectangle 6">
            <a:extLst>
              <a:ext uri="{FF2B5EF4-FFF2-40B4-BE49-F238E27FC236}">
                <a16:creationId xmlns:a16="http://schemas.microsoft.com/office/drawing/2014/main" id="{4B192E94-1102-6A36-DBA0-0EF1D1FCD478}"/>
              </a:ext>
            </a:extLst>
          </p:cNvPr>
          <p:cNvSpPr/>
          <p:nvPr/>
        </p:nvSpPr>
        <p:spPr>
          <a:xfrm>
            <a:off x="7100712" y="2124920"/>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8" name="Rectangle 7">
            <a:extLst>
              <a:ext uri="{FF2B5EF4-FFF2-40B4-BE49-F238E27FC236}">
                <a16:creationId xmlns:a16="http://schemas.microsoft.com/office/drawing/2014/main" id="{B8D09483-6CF5-2AC3-16D0-5D08E6E451BE}"/>
              </a:ext>
            </a:extLst>
          </p:cNvPr>
          <p:cNvSpPr/>
          <p:nvPr/>
        </p:nvSpPr>
        <p:spPr>
          <a:xfrm>
            <a:off x="11443762" y="2181367"/>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9" name="Rectangle 8">
            <a:extLst>
              <a:ext uri="{FF2B5EF4-FFF2-40B4-BE49-F238E27FC236}">
                <a16:creationId xmlns:a16="http://schemas.microsoft.com/office/drawing/2014/main" id="{B269E463-85BB-833A-084B-4C4DD21E8840}"/>
              </a:ext>
            </a:extLst>
          </p:cNvPr>
          <p:cNvSpPr/>
          <p:nvPr/>
        </p:nvSpPr>
        <p:spPr>
          <a:xfrm>
            <a:off x="7010400" y="4341883"/>
            <a:ext cx="462845"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10" name="Rectangle 9">
            <a:extLst>
              <a:ext uri="{FF2B5EF4-FFF2-40B4-BE49-F238E27FC236}">
                <a16:creationId xmlns:a16="http://schemas.microsoft.com/office/drawing/2014/main" id="{1F084695-806B-F17B-6710-B6AD918A2CC1}"/>
              </a:ext>
            </a:extLst>
          </p:cNvPr>
          <p:cNvSpPr/>
          <p:nvPr/>
        </p:nvSpPr>
        <p:spPr>
          <a:xfrm>
            <a:off x="11443762" y="4230299"/>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pic>
        <p:nvPicPr>
          <p:cNvPr id="11266" name="Content Placeholder 3">
            <a:extLst>
              <a:ext uri="{FF2B5EF4-FFF2-40B4-BE49-F238E27FC236}">
                <a16:creationId xmlns:a16="http://schemas.microsoft.com/office/drawing/2014/main" id="{C40A7FDE-FA2C-4DBA-E93B-335B4455D1C4}"/>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t="10112"/>
          <a:stretch>
            <a:fillRect/>
          </a:stretch>
        </p:blipFill>
        <p:spPr bwMode="auto">
          <a:xfrm>
            <a:off x="273079" y="983359"/>
            <a:ext cx="5291556" cy="3562120"/>
          </a:xfrm>
          <a:prstGeom prst="rect">
            <a:avLst/>
          </a:prstGeom>
          <a:noFill/>
          <a:extLst>
            <a:ext uri="{909E8E84-426E-40DD-AFC4-6F175D3DCCD1}">
              <a14:hiddenFill xmlns:a14="http://schemas.microsoft.com/office/drawing/2010/main">
                <a:solidFill>
                  <a:srgbClr val="FFFFFF"/>
                </a:solidFill>
              </a14:hiddenFill>
            </a:ext>
          </a:extLst>
        </p:spPr>
      </p:pic>
      <p:pic>
        <p:nvPicPr>
          <p:cNvPr id="11265" name="Bild 4">
            <a:extLst>
              <a:ext uri="{FF2B5EF4-FFF2-40B4-BE49-F238E27FC236}">
                <a16:creationId xmlns:a16="http://schemas.microsoft.com/office/drawing/2014/main" id="{0EB4056D-648E-DB53-5688-38D8B59513B6}"/>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313" y="916869"/>
            <a:ext cx="6267983" cy="369509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a:extLst>
              <a:ext uri="{FF2B5EF4-FFF2-40B4-BE49-F238E27FC236}">
                <a16:creationId xmlns:a16="http://schemas.microsoft.com/office/drawing/2014/main" id="{CC288923-72FD-1EEF-3AC7-B7D6BA4861E9}"/>
              </a:ext>
            </a:extLst>
          </p:cNvPr>
          <p:cNvSpPr>
            <a:spLocks noChangeArrowheads="1"/>
          </p:cNvSpPr>
          <p:nvPr/>
        </p:nvSpPr>
        <p:spPr bwMode="auto">
          <a:xfrm>
            <a:off x="1" y="58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CH" sz="2400"/>
          </a:p>
        </p:txBody>
      </p:sp>
      <p:sp>
        <p:nvSpPr>
          <p:cNvPr id="17" name="Rectangle 4">
            <a:extLst>
              <a:ext uri="{FF2B5EF4-FFF2-40B4-BE49-F238E27FC236}">
                <a16:creationId xmlns:a16="http://schemas.microsoft.com/office/drawing/2014/main" id="{73A0766C-0F88-F914-7078-52C068B4BFBA}"/>
              </a:ext>
            </a:extLst>
          </p:cNvPr>
          <p:cNvSpPr>
            <a:spLocks noChangeArrowheads="1"/>
          </p:cNvSpPr>
          <p:nvPr/>
        </p:nvSpPr>
        <p:spPr bwMode="auto">
          <a:xfrm>
            <a:off x="0" y="2761734"/>
            <a:ext cx="303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CH" sz="1600">
                <a:latin typeface="Arial" panose="020B0604020202020204" pitchFamily="34" charset="0"/>
                <a:ea typeface="Times New Roman" panose="02020603050405020304" pitchFamily="18" charset="0"/>
              </a:rPr>
              <a:t> </a:t>
            </a:r>
            <a:endParaRPr lang="en-US" altLang="en-CH" sz="2400">
              <a:latin typeface="Arial" panose="020B0604020202020204" pitchFamily="34" charset="0"/>
            </a:endParaRPr>
          </a:p>
        </p:txBody>
      </p:sp>
      <p:sp>
        <p:nvSpPr>
          <p:cNvPr id="18" name="Rectangle 5">
            <a:extLst>
              <a:ext uri="{FF2B5EF4-FFF2-40B4-BE49-F238E27FC236}">
                <a16:creationId xmlns:a16="http://schemas.microsoft.com/office/drawing/2014/main" id="{6A23B36E-5B67-D888-E41A-6FCC6FC8C455}"/>
              </a:ext>
            </a:extLst>
          </p:cNvPr>
          <p:cNvSpPr>
            <a:spLocks noChangeArrowheads="1"/>
          </p:cNvSpPr>
          <p:nvPr/>
        </p:nvSpPr>
        <p:spPr bwMode="auto">
          <a:xfrm>
            <a:off x="4187945" y="4678490"/>
            <a:ext cx="3816109" cy="3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ctr" defTabSz="1219170" eaLnBrk="0" fontAlgn="base" hangingPunct="0">
              <a:spcBef>
                <a:spcPct val="0"/>
              </a:spcBef>
              <a:spcAft>
                <a:spcPct val="0"/>
              </a:spcAft>
            </a:pPr>
            <a:r>
              <a:rPr lang="en-GB" altLang="en-CH" sz="1333" dirty="0">
                <a:latin typeface="Arial" panose="020B0604020202020204" pitchFamily="34" charset="0"/>
                <a:ea typeface="Calibri" panose="020F0502020204030204" pitchFamily="34" charset="0"/>
                <a:cs typeface="Arial" panose="020B0604020202020204" pitchFamily="34" charset="0"/>
              </a:rPr>
              <a:t>Spectrum of the Sun (left) and the Earth (right).</a:t>
            </a:r>
            <a:endParaRPr lang="en-GB" altLang="en-CH" sz="2400" dirty="0">
              <a:latin typeface="Arial" panose="020B0604020202020204" pitchFamily="34" charset="0"/>
            </a:endParaRPr>
          </a:p>
        </p:txBody>
      </p:sp>
    </p:spTree>
    <p:extLst>
      <p:ext uri="{BB962C8B-B14F-4D97-AF65-F5344CB8AC3E}">
        <p14:creationId xmlns:p14="http://schemas.microsoft.com/office/powerpoint/2010/main" val="128889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Content Placeholder 3">
                <a:extLst>
                  <a:ext uri="{FF2B5EF4-FFF2-40B4-BE49-F238E27FC236}">
                    <a16:creationId xmlns:a16="http://schemas.microsoft.com/office/drawing/2014/main" id="{E17731E6-20A6-8CC4-7AE2-5D01D525F80E}"/>
                  </a:ext>
                </a:extLst>
              </p:cNvPr>
              <p:cNvSpPr>
                <a:spLocks noGrp="1"/>
              </p:cNvSpPr>
              <p:nvPr>
                <p:ph idx="1"/>
              </p:nvPr>
            </p:nvSpPr>
            <p:spPr>
              <a:xfrm>
                <a:off x="214929" y="983129"/>
                <a:ext cx="11977071" cy="4515696"/>
              </a:xfrm>
            </p:spPr>
            <p:txBody>
              <a:bodyPr>
                <a:normAutofit/>
              </a:bodyPr>
              <a:lstStyle/>
              <a:p>
                <a:pPr marL="0" indent="0">
                  <a:buNone/>
                </a:pPr>
                <a:r>
                  <a:rPr lang="en-CH" sz="1867" dirty="0"/>
                  <a:t>1. Explain the differences between the two panels. From where are these spectra observed (surface or top of the atmosphere)? On the right panel, which direction do the energy fluxes show (incoming or outgoing)?</a:t>
                </a:r>
              </a:p>
              <a:p>
                <a:pPr marL="0" indent="0">
                  <a:buNone/>
                </a:pPr>
                <a:r>
                  <a:rPr lang="en-GB" sz="1867" dirty="0"/>
                  <a:t>2</a:t>
                </a:r>
                <a:r>
                  <a:rPr lang="en-CH" sz="1867" dirty="0"/>
                  <a:t>. The Earth has a surface temperature of </a:t>
                </a:r>
                <a14:m>
                  <m:oMath xmlns:m="http://schemas.openxmlformats.org/officeDocument/2006/math">
                    <m:sSub>
                      <m:sSubPr>
                        <m:ctrlPr>
                          <a:rPr lang="en-CH" sz="1867" i="1">
                            <a:latin typeface="Cambria Math" panose="02040503050406030204" pitchFamily="18" charset="0"/>
                          </a:rPr>
                        </m:ctrlPr>
                      </m:sSubPr>
                      <m:e>
                        <m:r>
                          <a:rPr lang="en-US" sz="1867" i="1">
                            <a:latin typeface="Cambria Math" panose="02040503050406030204" pitchFamily="18" charset="0"/>
                          </a:rPr>
                          <m:t>𝑇</m:t>
                        </m:r>
                      </m:e>
                      <m:sub>
                        <m:r>
                          <a:rPr lang="en-US" sz="1867" i="1">
                            <a:latin typeface="Cambria Math" panose="02040503050406030204" pitchFamily="18" charset="0"/>
                          </a:rPr>
                          <m:t>𝐸</m:t>
                        </m:r>
                      </m:sub>
                    </m:sSub>
                    <m:r>
                      <a:rPr lang="en-US" sz="1867" i="1">
                        <a:latin typeface="Cambria Math" panose="02040503050406030204" pitchFamily="18" charset="0"/>
                      </a:rPr>
                      <m:t>=288 </m:t>
                    </m:r>
                    <m:r>
                      <a:rPr lang="en-US" sz="1867" i="1">
                        <a:latin typeface="Cambria Math" panose="02040503050406030204" pitchFamily="18" charset="0"/>
                      </a:rPr>
                      <m:t>𝐾</m:t>
                    </m:r>
                  </m:oMath>
                </a14:m>
                <a:r>
                  <a:rPr lang="en-CH" sz="1867" dirty="0"/>
                  <a:t> while the Sun’s temperature is </a:t>
                </a:r>
                <a14:m>
                  <m:oMath xmlns:m="http://schemas.openxmlformats.org/officeDocument/2006/math">
                    <m:sSub>
                      <m:sSubPr>
                        <m:ctrlPr>
                          <a:rPr lang="en-CH" sz="1867" i="1">
                            <a:latin typeface="Cambria Math" panose="02040503050406030204" pitchFamily="18" charset="0"/>
                          </a:rPr>
                        </m:ctrlPr>
                      </m:sSubPr>
                      <m:e>
                        <m:r>
                          <a:rPr lang="en-US" sz="1867" i="1">
                            <a:latin typeface="Cambria Math" panose="02040503050406030204" pitchFamily="18" charset="0"/>
                          </a:rPr>
                          <m:t>𝑇</m:t>
                        </m:r>
                      </m:e>
                      <m:sub>
                        <m:r>
                          <a:rPr lang="en-US" sz="1867" i="1">
                            <a:latin typeface="Cambria Math" panose="02040503050406030204" pitchFamily="18" charset="0"/>
                          </a:rPr>
                          <m:t>𝑆</m:t>
                        </m:r>
                      </m:sub>
                    </m:sSub>
                    <m:r>
                      <a:rPr lang="en-US" sz="1867" i="1">
                        <a:latin typeface="Cambria Math" panose="02040503050406030204" pitchFamily="18" charset="0"/>
                      </a:rPr>
                      <m:t>=5800 </m:t>
                    </m:r>
                    <m:r>
                      <a:rPr lang="en-US" sz="1867" i="1">
                        <a:latin typeface="Cambria Math" panose="02040503050406030204" pitchFamily="18" charset="0"/>
                      </a:rPr>
                      <m:t>𝐾</m:t>
                    </m:r>
                  </m:oMath>
                </a14:m>
                <a:r>
                  <a:rPr lang="en-CH" sz="1867" dirty="0"/>
                  <a:t>. </a:t>
                </a:r>
                <a:r>
                  <a:rPr lang="en-GB" sz="1867" dirty="0"/>
                  <a:t>Calculate the wavelength at which the radiation spectra</a:t>
                </a:r>
                <a:r>
                  <a:rPr lang="en-CH" sz="1867" dirty="0"/>
                  <a:t> of the Earth and the Sun peak</a:t>
                </a:r>
                <a:r>
                  <a:rPr lang="en-GB" sz="1867" dirty="0"/>
                  <a:t>, assuming they are ideal blackbodies</a:t>
                </a:r>
                <a:r>
                  <a:rPr lang="en-CH" sz="1867" dirty="0"/>
                  <a:t>? Which of the two would you describe as longwave radiation, and which one as shortwave?</a:t>
                </a:r>
              </a:p>
              <a:p>
                <a:pPr marL="0" indent="0">
                  <a:buNone/>
                </a:pPr>
                <a:r>
                  <a:rPr lang="en-GB" sz="1867" dirty="0"/>
                  <a:t>3</a:t>
                </a:r>
                <a:r>
                  <a:rPr lang="en-CH" sz="1867" dirty="0"/>
                  <a:t>. Where is the atmospheric window on the right panel? Why is it called a “window”?</a:t>
                </a:r>
              </a:p>
              <a:p>
                <a:pPr marL="0" indent="0">
                  <a:buNone/>
                </a:pPr>
                <a:r>
                  <a:rPr lang="en-GB" sz="1867" dirty="0"/>
                  <a:t>4</a:t>
                </a:r>
                <a:r>
                  <a:rPr lang="en-CH" sz="1867" dirty="0"/>
                  <a:t>. Why is the greenhouse methaphor, that compares the atmosphere with panes of glass in a greenhouse, not a good analogy?</a:t>
                </a:r>
              </a:p>
              <a:p>
                <a:endParaRPr lang="en-CH" dirty="0"/>
              </a:p>
            </p:txBody>
          </p:sp>
        </mc:Choice>
        <mc:Fallback xmlns="">
          <p:sp>
            <p:nvSpPr>
              <p:cNvPr id="19" name="Content Placeholder 3">
                <a:extLst>
                  <a:ext uri="{FF2B5EF4-FFF2-40B4-BE49-F238E27FC236}">
                    <a16:creationId xmlns:a16="http://schemas.microsoft.com/office/drawing/2014/main" id="{E17731E6-20A6-8CC4-7AE2-5D01D525F80E}"/>
                  </a:ext>
                </a:extLst>
              </p:cNvPr>
              <p:cNvSpPr>
                <a:spLocks noGrp="1" noRot="1" noChangeAspect="1" noMove="1" noResize="1" noEditPoints="1" noAdjustHandles="1" noChangeArrowheads="1" noChangeShapeType="1" noTextEdit="1"/>
              </p:cNvSpPr>
              <p:nvPr>
                <p:ph idx="1"/>
              </p:nvPr>
            </p:nvSpPr>
            <p:spPr>
              <a:xfrm>
                <a:off x="214929" y="983129"/>
                <a:ext cx="11977071" cy="4515696"/>
              </a:xfrm>
              <a:blipFill>
                <a:blip r:embed="rId2"/>
                <a:stretch>
                  <a:fillRect t="-1215"/>
                </a:stretch>
              </a:blipFill>
            </p:spPr>
            <p:txBody>
              <a:bodyPr/>
              <a:lstStyle/>
              <a:p>
                <a:r>
                  <a:rPr lang="LID4096">
                    <a:noFill/>
                  </a:rPr>
                  <a:t> </a:t>
                </a:r>
              </a:p>
            </p:txBody>
          </p:sp>
        </mc:Fallback>
      </mc:AlternateContent>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11</a:t>
            </a:fld>
            <a:endParaRPr lang="fr-FR" dirty="0"/>
          </a:p>
        </p:txBody>
      </p:sp>
      <p:sp>
        <p:nvSpPr>
          <p:cNvPr id="12" name="Rectangle 11">
            <a:extLst>
              <a:ext uri="{FF2B5EF4-FFF2-40B4-BE49-F238E27FC236}">
                <a16:creationId xmlns:a16="http://schemas.microsoft.com/office/drawing/2014/main" id="{0325D118-E710-9A4F-A2D3-67E70518ABC5}"/>
              </a:ext>
            </a:extLst>
          </p:cNvPr>
          <p:cNvSpPr/>
          <p:nvPr/>
        </p:nvSpPr>
        <p:spPr>
          <a:xfrm>
            <a:off x="409185" y="6371572"/>
            <a:ext cx="392481" cy="308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5" name="Title 4">
            <a:extLst>
              <a:ext uri="{FF2B5EF4-FFF2-40B4-BE49-F238E27FC236}">
                <a16:creationId xmlns:a16="http://schemas.microsoft.com/office/drawing/2014/main" id="{07E4C75D-CA8B-21C1-412F-5AD493A41328}"/>
              </a:ext>
            </a:extLst>
          </p:cNvPr>
          <p:cNvSpPr>
            <a:spLocks noGrp="1"/>
          </p:cNvSpPr>
          <p:nvPr>
            <p:ph type="title"/>
          </p:nvPr>
        </p:nvSpPr>
        <p:spPr/>
        <p:txBody>
          <a:bodyPr/>
          <a:lstStyle/>
          <a:p>
            <a:r>
              <a:rPr lang="en-CH" dirty="0"/>
              <a:t>Exercise </a:t>
            </a:r>
            <a:r>
              <a:rPr lang="en-GB" dirty="0"/>
              <a:t>2</a:t>
            </a:r>
            <a:endParaRPr lang="en-CH" dirty="0"/>
          </a:p>
        </p:txBody>
      </p:sp>
      <p:sp>
        <p:nvSpPr>
          <p:cNvPr id="8" name="Rectangle 7">
            <a:extLst>
              <a:ext uri="{FF2B5EF4-FFF2-40B4-BE49-F238E27FC236}">
                <a16:creationId xmlns:a16="http://schemas.microsoft.com/office/drawing/2014/main" id="{B8D09483-6CF5-2AC3-16D0-5D08E6E451BE}"/>
              </a:ext>
            </a:extLst>
          </p:cNvPr>
          <p:cNvSpPr/>
          <p:nvPr/>
        </p:nvSpPr>
        <p:spPr>
          <a:xfrm>
            <a:off x="11443762" y="2181367"/>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9" name="Rectangle 8">
            <a:extLst>
              <a:ext uri="{FF2B5EF4-FFF2-40B4-BE49-F238E27FC236}">
                <a16:creationId xmlns:a16="http://schemas.microsoft.com/office/drawing/2014/main" id="{B269E463-85BB-833A-084B-4C4DD21E8840}"/>
              </a:ext>
            </a:extLst>
          </p:cNvPr>
          <p:cNvSpPr/>
          <p:nvPr/>
        </p:nvSpPr>
        <p:spPr>
          <a:xfrm>
            <a:off x="7010400" y="4341883"/>
            <a:ext cx="462845"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10" name="Rectangle 9">
            <a:extLst>
              <a:ext uri="{FF2B5EF4-FFF2-40B4-BE49-F238E27FC236}">
                <a16:creationId xmlns:a16="http://schemas.microsoft.com/office/drawing/2014/main" id="{1F084695-806B-F17B-6710-B6AD918A2CC1}"/>
              </a:ext>
            </a:extLst>
          </p:cNvPr>
          <p:cNvSpPr/>
          <p:nvPr/>
        </p:nvSpPr>
        <p:spPr>
          <a:xfrm>
            <a:off x="11443762" y="4230299"/>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16" name="Rectangle 3">
            <a:extLst>
              <a:ext uri="{FF2B5EF4-FFF2-40B4-BE49-F238E27FC236}">
                <a16:creationId xmlns:a16="http://schemas.microsoft.com/office/drawing/2014/main" id="{CC288923-72FD-1EEF-3AC7-B7D6BA4861E9}"/>
              </a:ext>
            </a:extLst>
          </p:cNvPr>
          <p:cNvSpPr>
            <a:spLocks noChangeArrowheads="1"/>
          </p:cNvSpPr>
          <p:nvPr/>
        </p:nvSpPr>
        <p:spPr bwMode="auto">
          <a:xfrm>
            <a:off x="1" y="58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CH" sz="2400"/>
          </a:p>
        </p:txBody>
      </p:sp>
      <p:sp>
        <p:nvSpPr>
          <p:cNvPr id="17" name="Rectangle 4">
            <a:extLst>
              <a:ext uri="{FF2B5EF4-FFF2-40B4-BE49-F238E27FC236}">
                <a16:creationId xmlns:a16="http://schemas.microsoft.com/office/drawing/2014/main" id="{73A0766C-0F88-F914-7078-52C068B4BFBA}"/>
              </a:ext>
            </a:extLst>
          </p:cNvPr>
          <p:cNvSpPr>
            <a:spLocks noChangeArrowheads="1"/>
          </p:cNvSpPr>
          <p:nvPr/>
        </p:nvSpPr>
        <p:spPr bwMode="auto">
          <a:xfrm>
            <a:off x="0" y="2761734"/>
            <a:ext cx="303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CH" sz="1600">
                <a:latin typeface="Arial" panose="020B0604020202020204" pitchFamily="34" charset="0"/>
                <a:ea typeface="Times New Roman" panose="02020603050405020304" pitchFamily="18" charset="0"/>
              </a:rPr>
              <a:t> </a:t>
            </a:r>
            <a:endParaRPr lang="en-US" altLang="en-CH" sz="2400">
              <a:latin typeface="Arial" panose="020B0604020202020204" pitchFamily="34" charset="0"/>
            </a:endParaRPr>
          </a:p>
        </p:txBody>
      </p:sp>
    </p:spTree>
    <p:extLst>
      <p:ext uri="{BB962C8B-B14F-4D97-AF65-F5344CB8AC3E}">
        <p14:creationId xmlns:p14="http://schemas.microsoft.com/office/powerpoint/2010/main" val="332150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0953D7-2862-4030-BFFC-4623C417B778}"/>
              </a:ext>
            </a:extLst>
          </p:cNvPr>
          <p:cNvSpPr>
            <a:spLocks noGrp="1"/>
          </p:cNvSpPr>
          <p:nvPr>
            <p:ph idx="1"/>
          </p:nvPr>
        </p:nvSpPr>
        <p:spPr/>
        <p:txBody>
          <a:bodyPr/>
          <a:lstStyle/>
          <a:p>
            <a:r>
              <a:rPr lang="en-GB" dirty="0"/>
              <a:t>Introduce assignment</a:t>
            </a:r>
          </a:p>
          <a:p>
            <a:r>
              <a:rPr lang="en-GB" dirty="0"/>
              <a:t>Recap from lecture + quiz </a:t>
            </a:r>
          </a:p>
          <a:p>
            <a:r>
              <a:rPr lang="en-GB" dirty="0"/>
              <a:t>Exercise on radiation and greenhouse gases</a:t>
            </a:r>
          </a:p>
          <a:p>
            <a:r>
              <a:rPr lang="en-GB" dirty="0"/>
              <a:t>Time to work on your assignment</a:t>
            </a:r>
          </a:p>
        </p:txBody>
      </p:sp>
      <p:sp>
        <p:nvSpPr>
          <p:cNvPr id="3" name="Title 2">
            <a:extLst>
              <a:ext uri="{FF2B5EF4-FFF2-40B4-BE49-F238E27FC236}">
                <a16:creationId xmlns:a16="http://schemas.microsoft.com/office/drawing/2014/main" id="{34E7F688-80AA-443B-A0E2-C236FF2E5C1F}"/>
              </a:ext>
            </a:extLst>
          </p:cNvPr>
          <p:cNvSpPr>
            <a:spLocks noGrp="1"/>
          </p:cNvSpPr>
          <p:nvPr>
            <p:ph type="title"/>
          </p:nvPr>
        </p:nvSpPr>
        <p:spPr/>
        <p:txBody>
          <a:bodyPr/>
          <a:lstStyle/>
          <a:p>
            <a:r>
              <a:rPr lang="en-GB" dirty="0"/>
              <a:t>Topics</a:t>
            </a:r>
            <a:endParaRPr lang="LID4096" dirty="0"/>
          </a:p>
        </p:txBody>
      </p:sp>
      <p:sp>
        <p:nvSpPr>
          <p:cNvPr id="6" name="Slide Number Placeholder 5">
            <a:extLst>
              <a:ext uri="{FF2B5EF4-FFF2-40B4-BE49-F238E27FC236}">
                <a16:creationId xmlns:a16="http://schemas.microsoft.com/office/drawing/2014/main" id="{DB08EAE9-1DFB-4339-9940-9DB327E1094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E1CD7C-2161-7D43-862E-CE4C333CD873}" type="slidenum">
              <a:rPr kumimoji="0" lang="fr-FR" sz="933" b="1" i="0" u="none" strike="noStrike" kern="1200" cap="none" spc="0" normalizeH="0" baseline="0" noProof="0" smtClean="0">
                <a:ln>
                  <a:noFill/>
                </a:ln>
                <a:solidFill>
                  <a:srgbClr val="413C3A"/>
                </a:solidFill>
                <a:effectLst/>
                <a:uLnTx/>
                <a:uFillTx/>
                <a:latin typeface="Franklin Gothic Demi Con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fr-FR" sz="933" b="1" i="0" u="none" strike="noStrike" kern="1200" cap="none" spc="0" normalizeH="0" baseline="0" noProof="0" dirty="0">
              <a:ln>
                <a:noFill/>
              </a:ln>
              <a:solidFill>
                <a:srgbClr val="413C3A"/>
              </a:solidFill>
              <a:effectLst/>
              <a:uLnTx/>
              <a:uFillTx/>
              <a:latin typeface="Franklin Gothic Demi Cond"/>
              <a:ea typeface="+mn-ea"/>
              <a:cs typeface="+mn-cs"/>
            </a:endParaRPr>
          </a:p>
        </p:txBody>
      </p:sp>
    </p:spTree>
    <p:extLst>
      <p:ext uri="{BB962C8B-B14F-4D97-AF65-F5344CB8AC3E}">
        <p14:creationId xmlns:p14="http://schemas.microsoft.com/office/powerpoint/2010/main" val="226893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E1CD7C-2161-7D43-862E-CE4C333CD873}" type="slidenum">
              <a:rPr kumimoji="0" lang="fr-FR" sz="933" b="1" i="0" u="none" strike="noStrike" kern="1200" cap="none" spc="0" normalizeH="0" baseline="0" noProof="0" smtClean="0">
                <a:ln>
                  <a:noFill/>
                </a:ln>
                <a:solidFill>
                  <a:srgbClr val="413C3A"/>
                </a:solidFill>
                <a:effectLst/>
                <a:uLnTx/>
                <a:uFillTx/>
                <a:latin typeface="Franklin Gothic Demi Con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r-FR" sz="933" b="1" i="0" u="none" strike="noStrike" kern="1200" cap="none" spc="0" normalizeH="0" baseline="0" noProof="0" dirty="0">
              <a:ln>
                <a:noFill/>
              </a:ln>
              <a:solidFill>
                <a:srgbClr val="413C3A"/>
              </a:solidFill>
              <a:effectLst/>
              <a:uLnTx/>
              <a:uFillTx/>
              <a:latin typeface="Franklin Gothic Demi Cond"/>
              <a:ea typeface="+mn-ea"/>
              <a:cs typeface="+mn-cs"/>
            </a:endParaRPr>
          </a:p>
        </p:txBody>
      </p:sp>
      <p:sp>
        <p:nvSpPr>
          <p:cNvPr id="12" name="Rectangle 11">
            <a:extLst>
              <a:ext uri="{FF2B5EF4-FFF2-40B4-BE49-F238E27FC236}">
                <a16:creationId xmlns:a16="http://schemas.microsoft.com/office/drawing/2014/main" id="{0325D118-E710-9A4F-A2D3-67E70518ABC5}"/>
              </a:ext>
            </a:extLst>
          </p:cNvPr>
          <p:cNvSpPr/>
          <p:nvPr/>
        </p:nvSpPr>
        <p:spPr>
          <a:xfrm>
            <a:off x="409185" y="6371572"/>
            <a:ext cx="392481" cy="308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4">
            <a:extLst>
              <a:ext uri="{FF2B5EF4-FFF2-40B4-BE49-F238E27FC236}">
                <a16:creationId xmlns:a16="http://schemas.microsoft.com/office/drawing/2014/main" id="{07E4C75D-CA8B-21C1-412F-5AD493A41328}"/>
              </a:ext>
            </a:extLst>
          </p:cNvPr>
          <p:cNvSpPr>
            <a:spLocks noGrp="1"/>
          </p:cNvSpPr>
          <p:nvPr>
            <p:ph type="title"/>
          </p:nvPr>
        </p:nvSpPr>
        <p:spPr/>
        <p:txBody>
          <a:bodyPr/>
          <a:lstStyle/>
          <a:p>
            <a:r>
              <a:rPr lang="en-CH" dirty="0"/>
              <a:t>Assignment</a:t>
            </a:r>
          </a:p>
        </p:txBody>
      </p:sp>
      <p:sp>
        <p:nvSpPr>
          <p:cNvPr id="11" name="Content Placeholder 3">
            <a:extLst>
              <a:ext uri="{FF2B5EF4-FFF2-40B4-BE49-F238E27FC236}">
                <a16:creationId xmlns:a16="http://schemas.microsoft.com/office/drawing/2014/main" id="{5B11CD05-E067-7FFE-5A69-BC5CE58FAD71}"/>
              </a:ext>
            </a:extLst>
          </p:cNvPr>
          <p:cNvSpPr>
            <a:spLocks noGrp="1"/>
          </p:cNvSpPr>
          <p:nvPr>
            <p:ph idx="1"/>
          </p:nvPr>
        </p:nvSpPr>
        <p:spPr>
          <a:xfrm>
            <a:off x="302439" y="1458617"/>
            <a:ext cx="11205880" cy="4515696"/>
          </a:xfrm>
        </p:spPr>
        <p:txBody>
          <a:bodyPr>
            <a:normAutofit lnSpcReduction="10000"/>
          </a:bodyPr>
          <a:lstStyle/>
          <a:p>
            <a:r>
              <a:rPr lang="en-CH" dirty="0"/>
              <a:t>25 % of the final grade</a:t>
            </a:r>
            <a:endParaRPr lang="en-GB" dirty="0"/>
          </a:p>
          <a:p>
            <a:r>
              <a:rPr lang="en-GB" dirty="0"/>
              <a:t>Groups of 4 people</a:t>
            </a:r>
            <a:endParaRPr lang="en-CH" dirty="0"/>
          </a:p>
          <a:p>
            <a:r>
              <a:rPr lang="en-CH" dirty="0"/>
              <a:t>Submit on Moodle as a .pdf document (no scan of handwritten notes)</a:t>
            </a:r>
          </a:p>
          <a:p>
            <a:pPr lvl="0"/>
            <a:r>
              <a:rPr lang="en-CH" dirty="0"/>
              <a:t>Each group must submit a unique report with </a:t>
            </a:r>
            <a:r>
              <a:rPr lang="en-GB" dirty="0"/>
              <a:t>all </a:t>
            </a:r>
            <a:r>
              <a:rPr lang="en-CH" u="sng" dirty="0"/>
              <a:t>their names </a:t>
            </a:r>
            <a:r>
              <a:rPr lang="en-US" dirty="0"/>
              <a:t>on the first page.</a:t>
            </a:r>
          </a:p>
          <a:p>
            <a:r>
              <a:rPr lang="en-CH" dirty="0"/>
              <a:t>Respect the line limit when answering questions</a:t>
            </a:r>
            <a:endParaRPr lang="en-US" dirty="0"/>
          </a:p>
          <a:p>
            <a:r>
              <a:rPr lang="en-US" dirty="0"/>
              <a:t>File naming convention: The file name should be as follows: </a:t>
            </a:r>
            <a:r>
              <a:rPr lang="en-US" i="1" dirty="0"/>
              <a:t>Group X ENV410 assignment.pdf (X = group number)</a:t>
            </a:r>
            <a:endParaRPr lang="en-US" dirty="0"/>
          </a:p>
          <a:p>
            <a:endParaRPr lang="en-CH" dirty="0"/>
          </a:p>
          <a:p>
            <a:endParaRPr lang="en-CH" dirty="0"/>
          </a:p>
          <a:p>
            <a:pPr marL="342900" lvl="0" indent="-342900" algn="just">
              <a:spcBef>
                <a:spcPts val="655"/>
              </a:spcBef>
              <a:spcAft>
                <a:spcPts val="0"/>
              </a:spcAft>
              <a:buSzPts val="1100"/>
              <a:buFont typeface="Trebuchet MS" panose="020B0603020202020204" pitchFamily="34" charset="0"/>
              <a:buChar char="•"/>
              <a:tabLst>
                <a:tab pos="419100" algn="l"/>
              </a:tabLst>
            </a:pPr>
            <a:r>
              <a:rPr lang="en-US" b="1" spc="-20" dirty="0">
                <a:effectLst/>
                <a:latin typeface="Georgia" panose="02040502050405020303" pitchFamily="18" charset="0"/>
                <a:ea typeface="Trebuchet MS" panose="020B0603020202020204" pitchFamily="34" charset="0"/>
                <a:cs typeface="Trebuchet MS" panose="020B0603020202020204" pitchFamily="34" charset="0"/>
              </a:rPr>
              <a:t>Deadline:</a:t>
            </a:r>
            <a:r>
              <a:rPr lang="en-US" b="1" spc="120" dirty="0">
                <a:effectLst/>
                <a:latin typeface="Georgia" panose="02040502050405020303" pitchFamily="18" charset="0"/>
                <a:ea typeface="Trebuchet MS" panose="020B0603020202020204" pitchFamily="34" charset="0"/>
                <a:cs typeface="Trebuchet MS" panose="020B0603020202020204" pitchFamily="34" charset="0"/>
              </a:rPr>
              <a:t> </a:t>
            </a:r>
            <a:r>
              <a:rPr lang="en-US" b="1" spc="-20" dirty="0">
                <a:effectLst/>
                <a:latin typeface="Georgia" panose="02040502050405020303" pitchFamily="18" charset="0"/>
                <a:ea typeface="Trebuchet MS" panose="020B0603020202020204" pitchFamily="34" charset="0"/>
                <a:cs typeface="Trebuchet MS" panose="020B0603020202020204" pitchFamily="34" charset="0"/>
              </a:rPr>
              <a:t>Monday,</a:t>
            </a:r>
            <a:r>
              <a:rPr lang="en-US" b="1" spc="20" dirty="0">
                <a:effectLst/>
                <a:latin typeface="Georgia" panose="02040502050405020303" pitchFamily="18" charset="0"/>
                <a:ea typeface="Trebuchet MS" panose="020B0603020202020204" pitchFamily="34" charset="0"/>
                <a:cs typeface="Trebuchet MS" panose="020B0603020202020204" pitchFamily="34" charset="0"/>
              </a:rPr>
              <a:t> </a:t>
            </a:r>
            <a:r>
              <a:rPr lang="en-US" b="1" spc="-20" dirty="0">
                <a:effectLst/>
                <a:latin typeface="Georgia" panose="02040502050405020303" pitchFamily="18" charset="0"/>
                <a:ea typeface="Trebuchet MS" panose="020B0603020202020204" pitchFamily="34" charset="0"/>
                <a:cs typeface="Trebuchet MS" panose="020B0603020202020204" pitchFamily="34" charset="0"/>
              </a:rPr>
              <a:t>27 November 2025,</a:t>
            </a:r>
            <a:r>
              <a:rPr lang="en-US" b="1" spc="25" dirty="0">
                <a:effectLst/>
                <a:latin typeface="Georgia" panose="02040502050405020303" pitchFamily="18" charset="0"/>
                <a:ea typeface="Trebuchet MS" panose="020B0603020202020204" pitchFamily="34" charset="0"/>
                <a:cs typeface="Trebuchet MS" panose="020B0603020202020204" pitchFamily="34" charset="0"/>
              </a:rPr>
              <a:t> </a:t>
            </a:r>
            <a:r>
              <a:rPr lang="en-US" b="1" spc="-20" dirty="0">
                <a:effectLst/>
                <a:latin typeface="Georgia" panose="02040502050405020303" pitchFamily="18" charset="0"/>
                <a:ea typeface="Trebuchet MS" panose="020B0603020202020204" pitchFamily="34" charset="0"/>
                <a:cs typeface="Trebuchet MS" panose="020B0603020202020204" pitchFamily="34" charset="0"/>
              </a:rPr>
              <a:t>at</a:t>
            </a:r>
            <a:r>
              <a:rPr lang="en-US" b="1" spc="20" dirty="0">
                <a:effectLst/>
                <a:latin typeface="Georgia" panose="02040502050405020303" pitchFamily="18" charset="0"/>
                <a:ea typeface="Trebuchet MS" panose="020B0603020202020204" pitchFamily="34" charset="0"/>
                <a:cs typeface="Trebuchet MS" panose="020B0603020202020204" pitchFamily="34" charset="0"/>
              </a:rPr>
              <a:t> </a:t>
            </a:r>
            <a:r>
              <a:rPr lang="en-US" b="1" spc="-20" dirty="0">
                <a:effectLst/>
                <a:latin typeface="Georgia" panose="02040502050405020303" pitchFamily="18" charset="0"/>
                <a:ea typeface="Trebuchet MS" panose="020B0603020202020204" pitchFamily="34" charset="0"/>
                <a:cs typeface="Trebuchet MS" panose="020B0603020202020204" pitchFamily="34" charset="0"/>
              </a:rPr>
              <a:t>23:59</a:t>
            </a:r>
            <a:r>
              <a:rPr lang="en-US" spc="-20" dirty="0">
                <a:effectLst/>
                <a:latin typeface="Georgia" panose="02040502050405020303" pitchFamily="18" charset="0"/>
                <a:ea typeface="Trebuchet MS" panose="020B0603020202020204" pitchFamily="34" charset="0"/>
                <a:cs typeface="Trebuchet MS" panose="020B0603020202020204" pitchFamily="34" charset="0"/>
              </a:rPr>
              <a:t>.</a:t>
            </a:r>
          </a:p>
          <a:p>
            <a:pPr marL="342900" indent="-342900" algn="just">
              <a:spcBef>
                <a:spcPts val="655"/>
              </a:spcBef>
              <a:buSzPts val="1100"/>
              <a:buFont typeface="Trebuchet MS" panose="020B0603020202020204" pitchFamily="34" charset="0"/>
              <a:buChar char="•"/>
              <a:tabLst>
                <a:tab pos="419100" algn="l"/>
              </a:tabLst>
            </a:pPr>
            <a:r>
              <a:rPr lang="de-CH" dirty="0"/>
              <a:t>TAs will be available for questions during the exercise sessions</a:t>
            </a:r>
          </a:p>
          <a:p>
            <a:pPr marL="342900" lvl="0" indent="-342900" algn="just">
              <a:spcBef>
                <a:spcPts val="655"/>
              </a:spcBef>
              <a:spcAft>
                <a:spcPts val="0"/>
              </a:spcAft>
              <a:buSzPts val="1100"/>
              <a:buFont typeface="Trebuchet MS" panose="020B0603020202020204" pitchFamily="34" charset="0"/>
              <a:buChar char="•"/>
              <a:tabLst>
                <a:tab pos="419100" algn="l"/>
              </a:tabLst>
            </a:pPr>
            <a:endParaRPr lang="en-US" spc="0" dirty="0">
              <a:effectLst/>
              <a:latin typeface="Georgia" panose="02040502050405020303" pitchFamily="18" charset="0"/>
              <a:ea typeface="Trebuchet MS" panose="020B0603020202020204" pitchFamily="34" charset="0"/>
              <a:cs typeface="Trebuchet MS" panose="020B0603020202020204" pitchFamily="34" charset="0"/>
            </a:endParaRPr>
          </a:p>
          <a:p>
            <a:endParaRPr lang="en-CH" dirty="0"/>
          </a:p>
          <a:p>
            <a:endParaRPr lang="en-CH" dirty="0"/>
          </a:p>
          <a:p>
            <a:endParaRPr lang="en-CH" dirty="0"/>
          </a:p>
        </p:txBody>
      </p:sp>
    </p:spTree>
    <p:extLst>
      <p:ext uri="{BB962C8B-B14F-4D97-AF65-F5344CB8AC3E}">
        <p14:creationId xmlns:p14="http://schemas.microsoft.com/office/powerpoint/2010/main" val="428980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99E845-41FE-476F-8680-A2213F109D3E}"/>
              </a:ext>
            </a:extLst>
          </p:cNvPr>
          <p:cNvSpPr>
            <a:spLocks noGrp="1"/>
          </p:cNvSpPr>
          <p:nvPr>
            <p:ph type="title"/>
          </p:nvPr>
        </p:nvSpPr>
        <p:spPr>
          <a:xfrm>
            <a:off x="4048125" y="2840593"/>
            <a:ext cx="8470899" cy="2216065"/>
          </a:xfrm>
        </p:spPr>
        <p:txBody>
          <a:bodyPr>
            <a:normAutofit/>
          </a:bodyPr>
          <a:lstStyle/>
          <a:p>
            <a:r>
              <a:rPr lang="en-GB" dirty="0"/>
              <a:t>Recap from lecture</a:t>
            </a:r>
            <a:endParaRPr lang="LID4096" dirty="0"/>
          </a:p>
        </p:txBody>
      </p:sp>
      <p:sp>
        <p:nvSpPr>
          <p:cNvPr id="5" name="Footer Placeholder 4">
            <a:extLst>
              <a:ext uri="{FF2B5EF4-FFF2-40B4-BE49-F238E27FC236}">
                <a16:creationId xmlns:a16="http://schemas.microsoft.com/office/drawing/2014/main" id="{A4C6386C-DA09-4D42-98D6-6A6AFEE7BEA2}"/>
              </a:ext>
            </a:extLst>
          </p:cNvPr>
          <p:cNvSpPr>
            <a:spLocks noGrp="1"/>
          </p:cNvSpPr>
          <p:nvPr>
            <p:ph type="ftr" sz="quarter" idx="11"/>
          </p:nvPr>
        </p:nvSpPr>
        <p:spPr/>
        <p:txBody>
          <a:bodyPr/>
          <a:lstStyle/>
          <a:p>
            <a:r>
              <a:rPr lang="fr-FR"/>
              <a:t>Speaker </a:t>
            </a:r>
            <a:endParaRPr lang="fr-FR" dirty="0"/>
          </a:p>
        </p:txBody>
      </p:sp>
      <p:sp>
        <p:nvSpPr>
          <p:cNvPr id="6" name="Slide Number Placeholder 5">
            <a:extLst>
              <a:ext uri="{FF2B5EF4-FFF2-40B4-BE49-F238E27FC236}">
                <a16:creationId xmlns:a16="http://schemas.microsoft.com/office/drawing/2014/main" id="{E8A29578-ED5F-46E1-A739-68E46894C0B7}"/>
              </a:ext>
            </a:extLst>
          </p:cNvPr>
          <p:cNvSpPr>
            <a:spLocks noGrp="1"/>
          </p:cNvSpPr>
          <p:nvPr>
            <p:ph type="sldNum" sz="quarter" idx="12"/>
          </p:nvPr>
        </p:nvSpPr>
        <p:spPr/>
        <p:txBody>
          <a:bodyPr/>
          <a:lstStyle/>
          <a:p>
            <a:fld id="{E1E1CD7C-2161-7D43-862E-CE4C333CD873}" type="slidenum">
              <a:rPr lang="fr-FR" smtClean="0"/>
              <a:pPr/>
              <a:t>4</a:t>
            </a:fld>
            <a:endParaRPr lang="fr-FR" dirty="0"/>
          </a:p>
        </p:txBody>
      </p:sp>
    </p:spTree>
    <p:extLst>
      <p:ext uri="{BB962C8B-B14F-4D97-AF65-F5344CB8AC3E}">
        <p14:creationId xmlns:p14="http://schemas.microsoft.com/office/powerpoint/2010/main" val="409159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CH" dirty="0" err="1"/>
              <a:t>Greenhouse</a:t>
            </a:r>
            <a:r>
              <a:rPr lang="de-CH" dirty="0"/>
              <a:t> </a:t>
            </a:r>
            <a:r>
              <a:rPr lang="de-CH" dirty="0" err="1"/>
              <a:t>effect</a:t>
            </a:r>
            <a:r>
              <a:rPr lang="de-CH" dirty="0"/>
              <a:t> </a:t>
            </a:r>
            <a:endParaRPr lang="fr-CH" dirty="0"/>
          </a:p>
        </p:txBody>
      </p:sp>
      <p:pic>
        <p:nvPicPr>
          <p:cNvPr id="4" name="Picture 2" descr="https://upload.wikimedia.org/wikipedia/commons/7/7c/Atmospheric_Transmission.png">
            <a:extLst>
              <a:ext uri="{FF2B5EF4-FFF2-40B4-BE49-F238E27FC236}">
                <a16:creationId xmlns:a16="http://schemas.microsoft.com/office/drawing/2014/main" id="{C52BFFE2-0D13-0C4D-9FDA-55E67858BD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7349" y="996643"/>
            <a:ext cx="5334345" cy="53782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0" y="996643"/>
            <a:ext cx="5850834" cy="3785652"/>
          </a:xfrm>
          <a:prstGeom prst="rect">
            <a:avLst/>
          </a:prstGeom>
          <a:noFill/>
        </p:spPr>
        <p:txBody>
          <a:bodyPr wrap="square" rtlCol="0">
            <a:spAutoFit/>
          </a:bodyPr>
          <a:lstStyle/>
          <a:p>
            <a:pPr marL="342900" indent="-342900">
              <a:buAutoNum type="arabicPeriod"/>
            </a:pPr>
            <a:r>
              <a:rPr lang="de-CH" sz="1600" dirty="0"/>
              <a:t>Solar </a:t>
            </a:r>
            <a:r>
              <a:rPr lang="de-CH" sz="1600" dirty="0" err="1"/>
              <a:t>radiation</a:t>
            </a:r>
            <a:r>
              <a:rPr lang="de-CH" sz="1600" dirty="0"/>
              <a:t> </a:t>
            </a:r>
            <a:r>
              <a:rPr lang="de-CH" sz="1600" dirty="0" err="1"/>
              <a:t>is</a:t>
            </a:r>
            <a:r>
              <a:rPr lang="de-CH" sz="1600" dirty="0"/>
              <a:t> </a:t>
            </a:r>
            <a:r>
              <a:rPr lang="de-CH" sz="1600" dirty="0" err="1"/>
              <a:t>transmitted</a:t>
            </a:r>
            <a:r>
              <a:rPr lang="de-CH" sz="1600" dirty="0"/>
              <a:t> </a:t>
            </a:r>
            <a:r>
              <a:rPr lang="de-CH" sz="1600" dirty="0" err="1"/>
              <a:t>through</a:t>
            </a:r>
            <a:r>
              <a:rPr lang="de-CH" sz="1600" dirty="0"/>
              <a:t> </a:t>
            </a:r>
            <a:r>
              <a:rPr lang="de-CH" sz="1600" dirty="0" err="1"/>
              <a:t>Earth’s</a:t>
            </a:r>
            <a:r>
              <a:rPr lang="de-CH" sz="1600" dirty="0"/>
              <a:t> </a:t>
            </a:r>
            <a:r>
              <a:rPr lang="de-CH" sz="1600" dirty="0" err="1"/>
              <a:t>nearly</a:t>
            </a:r>
            <a:r>
              <a:rPr lang="de-CH" sz="1600" dirty="0"/>
              <a:t> transparent </a:t>
            </a:r>
            <a:r>
              <a:rPr lang="de-CH" sz="1600" dirty="0" err="1"/>
              <a:t>atmosphere</a:t>
            </a:r>
            <a:r>
              <a:rPr lang="de-CH" sz="1600" dirty="0"/>
              <a:t> (transparent </a:t>
            </a:r>
            <a:r>
              <a:rPr lang="de-CH" sz="1600" dirty="0" err="1"/>
              <a:t>to</a:t>
            </a:r>
            <a:r>
              <a:rPr lang="de-CH" sz="1600" dirty="0"/>
              <a:t> </a:t>
            </a:r>
            <a:r>
              <a:rPr lang="de-CH" sz="1600" dirty="0" err="1"/>
              <a:t>shortwave</a:t>
            </a:r>
            <a:r>
              <a:rPr lang="de-CH" sz="1600" dirty="0"/>
              <a:t> </a:t>
            </a:r>
            <a:r>
              <a:rPr lang="de-CH" sz="1600" dirty="0" err="1"/>
              <a:t>radiation</a:t>
            </a:r>
            <a:r>
              <a:rPr lang="de-CH" sz="1600" dirty="0"/>
              <a:t>). </a:t>
            </a:r>
          </a:p>
          <a:p>
            <a:pPr marL="342900" indent="-342900">
              <a:buAutoNum type="arabicPeriod"/>
            </a:pPr>
            <a:r>
              <a:rPr lang="de-CH" sz="1600" dirty="0" err="1"/>
              <a:t>Earth’s</a:t>
            </a:r>
            <a:r>
              <a:rPr lang="de-CH" sz="1600" dirty="0"/>
              <a:t> </a:t>
            </a:r>
            <a:r>
              <a:rPr lang="de-CH" sz="1600" dirty="0" err="1"/>
              <a:t>surface</a:t>
            </a:r>
            <a:r>
              <a:rPr lang="de-CH" sz="1600" dirty="0"/>
              <a:t> </a:t>
            </a:r>
            <a:r>
              <a:rPr lang="de-CH" sz="1600" dirty="0" err="1"/>
              <a:t>absorbs</a:t>
            </a:r>
            <a:r>
              <a:rPr lang="de-CH" sz="1600" dirty="0"/>
              <a:t> </a:t>
            </a:r>
            <a:r>
              <a:rPr lang="de-CH" sz="1600" dirty="0" err="1"/>
              <a:t>the</a:t>
            </a:r>
            <a:r>
              <a:rPr lang="de-CH" sz="1600" dirty="0"/>
              <a:t> solar </a:t>
            </a:r>
            <a:r>
              <a:rPr lang="de-CH" sz="1600" dirty="0" err="1"/>
              <a:t>radiation</a:t>
            </a:r>
            <a:r>
              <a:rPr lang="de-CH" sz="1600" dirty="0"/>
              <a:t> and </a:t>
            </a:r>
            <a:r>
              <a:rPr lang="de-CH" sz="1600" dirty="0" err="1"/>
              <a:t>warms</a:t>
            </a:r>
            <a:r>
              <a:rPr lang="de-CH" sz="1600" dirty="0"/>
              <a:t>. </a:t>
            </a:r>
          </a:p>
          <a:p>
            <a:pPr marL="342900" indent="-342900">
              <a:buAutoNum type="arabicPeriod"/>
            </a:pPr>
            <a:r>
              <a:rPr lang="de-CH" sz="1600" dirty="0"/>
              <a:t>The Earth </a:t>
            </a:r>
            <a:r>
              <a:rPr lang="de-CH" sz="1600" dirty="0" err="1"/>
              <a:t>emits</a:t>
            </a:r>
            <a:r>
              <a:rPr lang="de-CH" sz="1600" dirty="0"/>
              <a:t> thermal IR </a:t>
            </a:r>
            <a:r>
              <a:rPr lang="de-CH" sz="1600" dirty="0" err="1"/>
              <a:t>radiation</a:t>
            </a:r>
            <a:r>
              <a:rPr lang="de-CH" sz="1600" dirty="0"/>
              <a:t> (</a:t>
            </a:r>
            <a:r>
              <a:rPr lang="de-CH" sz="1600" dirty="0" err="1"/>
              <a:t>blackbody</a:t>
            </a:r>
            <a:r>
              <a:rPr lang="de-CH" sz="1600" dirty="0"/>
              <a:t> </a:t>
            </a:r>
            <a:r>
              <a:rPr lang="de-CH" sz="1600" dirty="0" err="1"/>
              <a:t>radiation</a:t>
            </a:r>
            <a:r>
              <a:rPr lang="de-CH" sz="1600" dirty="0"/>
              <a:t>).</a:t>
            </a:r>
          </a:p>
          <a:p>
            <a:pPr marL="342900" indent="-342900">
              <a:buAutoNum type="arabicPeriod"/>
            </a:pPr>
            <a:r>
              <a:rPr lang="de-CH" sz="1600" dirty="0"/>
              <a:t>The </a:t>
            </a:r>
            <a:r>
              <a:rPr lang="de-CH" sz="1600" dirty="0" err="1"/>
              <a:t>atmosphere</a:t>
            </a:r>
            <a:r>
              <a:rPr lang="de-CH" sz="1600" dirty="0"/>
              <a:t> </a:t>
            </a:r>
            <a:r>
              <a:rPr lang="de-CH" sz="1600" dirty="0" err="1"/>
              <a:t>is</a:t>
            </a:r>
            <a:r>
              <a:rPr lang="de-CH" sz="1600" dirty="0"/>
              <a:t> </a:t>
            </a:r>
            <a:r>
              <a:rPr lang="de-CH" sz="1600" dirty="0" err="1"/>
              <a:t>much</a:t>
            </a:r>
            <a:r>
              <a:rPr lang="de-CH" sz="1600" dirty="0"/>
              <a:t> </a:t>
            </a:r>
            <a:r>
              <a:rPr lang="de-CH" sz="1600" dirty="0" err="1"/>
              <a:t>less</a:t>
            </a:r>
            <a:r>
              <a:rPr lang="de-CH" sz="1600" dirty="0"/>
              <a:t> transparent </a:t>
            </a:r>
            <a:r>
              <a:rPr lang="de-CH" sz="1600" dirty="0" err="1"/>
              <a:t>to</a:t>
            </a:r>
            <a:r>
              <a:rPr lang="de-CH" sz="1600" dirty="0"/>
              <a:t> thermal </a:t>
            </a:r>
            <a:r>
              <a:rPr lang="de-CH" sz="1600" dirty="0" err="1"/>
              <a:t>infrared</a:t>
            </a:r>
            <a:r>
              <a:rPr lang="de-CH" sz="1600" dirty="0"/>
              <a:t> </a:t>
            </a:r>
            <a:r>
              <a:rPr lang="de-CH" sz="1600" dirty="0" err="1"/>
              <a:t>radiation</a:t>
            </a:r>
            <a:r>
              <a:rPr lang="de-CH" sz="1600" dirty="0"/>
              <a:t> and </a:t>
            </a:r>
            <a:r>
              <a:rPr lang="de-CH" sz="1600" dirty="0" err="1"/>
              <a:t>absorbs</a:t>
            </a:r>
            <a:r>
              <a:rPr lang="de-CH" sz="1600" dirty="0"/>
              <a:t> it. </a:t>
            </a:r>
          </a:p>
          <a:p>
            <a:pPr marL="342900" indent="-342900">
              <a:buAutoNum type="arabicPeriod"/>
            </a:pPr>
            <a:r>
              <a:rPr lang="de-CH" sz="1600" dirty="0"/>
              <a:t>The </a:t>
            </a:r>
            <a:r>
              <a:rPr lang="de-CH" sz="1600" dirty="0" err="1"/>
              <a:t>absorbed</a:t>
            </a:r>
            <a:r>
              <a:rPr lang="de-CH" sz="1600" dirty="0"/>
              <a:t> </a:t>
            </a:r>
            <a:r>
              <a:rPr lang="de-CH" sz="1600" dirty="0" err="1"/>
              <a:t>radiation</a:t>
            </a:r>
            <a:r>
              <a:rPr lang="de-CH" sz="1600" dirty="0"/>
              <a:t> </a:t>
            </a:r>
            <a:r>
              <a:rPr lang="de-CH" sz="1600" dirty="0" err="1"/>
              <a:t>leads</a:t>
            </a:r>
            <a:r>
              <a:rPr lang="de-CH" sz="1600" dirty="0"/>
              <a:t> </a:t>
            </a:r>
            <a:r>
              <a:rPr lang="de-CH" sz="1600" dirty="0" err="1"/>
              <a:t>to</a:t>
            </a:r>
            <a:r>
              <a:rPr lang="de-CH" sz="1600" dirty="0"/>
              <a:t> </a:t>
            </a:r>
            <a:r>
              <a:rPr lang="de-CH" sz="1600" dirty="0" err="1"/>
              <a:t>warming</a:t>
            </a:r>
            <a:r>
              <a:rPr lang="de-CH" sz="1600" dirty="0"/>
              <a:t> </a:t>
            </a:r>
            <a:r>
              <a:rPr lang="de-CH" sz="1600" dirty="0" err="1"/>
              <a:t>of</a:t>
            </a:r>
            <a:r>
              <a:rPr lang="de-CH" sz="1600" dirty="0"/>
              <a:t> </a:t>
            </a:r>
            <a:r>
              <a:rPr lang="de-CH" sz="1600" dirty="0" err="1"/>
              <a:t>the</a:t>
            </a:r>
            <a:r>
              <a:rPr lang="de-CH" sz="1600" dirty="0"/>
              <a:t> </a:t>
            </a:r>
            <a:r>
              <a:rPr lang="de-CH" sz="1600" dirty="0" err="1"/>
              <a:t>atmosphere</a:t>
            </a:r>
            <a:r>
              <a:rPr lang="de-CH" sz="1600" dirty="0"/>
              <a:t>, </a:t>
            </a:r>
            <a:r>
              <a:rPr lang="de-CH" sz="1600" dirty="0" err="1"/>
              <a:t>which</a:t>
            </a:r>
            <a:r>
              <a:rPr lang="de-CH" sz="1600" dirty="0"/>
              <a:t> in turn </a:t>
            </a:r>
            <a:r>
              <a:rPr lang="de-CH" sz="1600" dirty="0" err="1"/>
              <a:t>emits</a:t>
            </a:r>
            <a:r>
              <a:rPr lang="de-CH" sz="1600" dirty="0"/>
              <a:t> thermal IR </a:t>
            </a:r>
            <a:r>
              <a:rPr lang="de-CH" sz="1600" dirty="0" err="1"/>
              <a:t>radiation</a:t>
            </a:r>
            <a:r>
              <a:rPr lang="de-CH" sz="1600" dirty="0"/>
              <a:t> in all </a:t>
            </a:r>
            <a:r>
              <a:rPr lang="de-CH" sz="1600" dirty="0" err="1"/>
              <a:t>directions</a:t>
            </a:r>
            <a:r>
              <a:rPr lang="de-CH" sz="1600" dirty="0"/>
              <a:t>, but also </a:t>
            </a:r>
            <a:r>
              <a:rPr lang="de-CH" sz="1600" dirty="0" err="1"/>
              <a:t>partly</a:t>
            </a:r>
            <a:r>
              <a:rPr lang="de-CH" sz="1600" dirty="0"/>
              <a:t> </a:t>
            </a:r>
            <a:r>
              <a:rPr lang="de-CH" sz="1600" dirty="0" err="1"/>
              <a:t>downwards</a:t>
            </a:r>
            <a:r>
              <a:rPr lang="de-CH" sz="1600" dirty="0"/>
              <a:t>. </a:t>
            </a:r>
          </a:p>
          <a:p>
            <a:pPr marL="342900" indent="-342900">
              <a:buAutoNum type="arabicPeriod"/>
            </a:pPr>
            <a:r>
              <a:rPr lang="de-CH" sz="1600" dirty="0"/>
              <a:t>So </a:t>
            </a:r>
            <a:r>
              <a:rPr lang="de-CH" sz="1600" dirty="0" err="1"/>
              <a:t>the</a:t>
            </a:r>
            <a:r>
              <a:rPr lang="de-CH" sz="1600" dirty="0"/>
              <a:t> </a:t>
            </a:r>
            <a:r>
              <a:rPr lang="de-CH" sz="1600" dirty="0" err="1"/>
              <a:t>net</a:t>
            </a:r>
            <a:r>
              <a:rPr lang="de-CH" sz="1600" dirty="0"/>
              <a:t> thermal IR </a:t>
            </a:r>
            <a:r>
              <a:rPr lang="de-CH" sz="1600" dirty="0" err="1"/>
              <a:t>flux</a:t>
            </a:r>
            <a:r>
              <a:rPr lang="de-CH" sz="1600" dirty="0"/>
              <a:t> </a:t>
            </a:r>
            <a:r>
              <a:rPr lang="de-CH" sz="1600" dirty="0" err="1"/>
              <a:t>from</a:t>
            </a:r>
            <a:r>
              <a:rPr lang="de-CH" sz="1600" dirty="0"/>
              <a:t> </a:t>
            </a:r>
            <a:r>
              <a:rPr lang="de-CH" sz="1600" dirty="0" err="1"/>
              <a:t>the</a:t>
            </a:r>
            <a:r>
              <a:rPr lang="de-CH" sz="1600" dirty="0"/>
              <a:t> Earth (</a:t>
            </a:r>
            <a:r>
              <a:rPr lang="de-CH" sz="1600" dirty="0" err="1"/>
              <a:t>as</a:t>
            </a:r>
            <a:r>
              <a:rPr lang="de-CH" sz="1600" dirty="0"/>
              <a:t> </a:t>
            </a:r>
            <a:r>
              <a:rPr lang="de-CH" sz="1600" dirty="0" err="1"/>
              <a:t>blackbody</a:t>
            </a:r>
            <a:r>
              <a:rPr lang="de-CH" sz="1600" dirty="0"/>
              <a:t>) </a:t>
            </a:r>
            <a:r>
              <a:rPr lang="de-CH" sz="1600" dirty="0" err="1"/>
              <a:t>to</a:t>
            </a:r>
            <a:r>
              <a:rPr lang="de-CH" sz="1600" dirty="0"/>
              <a:t> </a:t>
            </a:r>
            <a:r>
              <a:rPr lang="de-CH" sz="1600" dirty="0" err="1"/>
              <a:t>space</a:t>
            </a:r>
            <a:r>
              <a:rPr lang="de-CH" sz="1600" dirty="0"/>
              <a:t> </a:t>
            </a:r>
            <a:r>
              <a:rPr lang="de-CH" sz="1600" dirty="0" err="1"/>
              <a:t>is</a:t>
            </a:r>
            <a:r>
              <a:rPr lang="de-CH" sz="1600" dirty="0"/>
              <a:t> </a:t>
            </a:r>
            <a:r>
              <a:rPr lang="de-CH" sz="1600" dirty="0" err="1"/>
              <a:t>greatly</a:t>
            </a:r>
            <a:r>
              <a:rPr lang="de-CH" sz="1600" dirty="0"/>
              <a:t> </a:t>
            </a:r>
            <a:r>
              <a:rPr lang="de-CH" sz="1600" dirty="0" err="1"/>
              <a:t>recuded</a:t>
            </a:r>
            <a:r>
              <a:rPr lang="de-CH" sz="1600" dirty="0"/>
              <a:t>. This diminishes the radiative cooling of the Earth’s surface and leads to surface warming. </a:t>
            </a:r>
            <a:br>
              <a:rPr lang="de-CH" sz="1600" dirty="0"/>
            </a:br>
            <a:endParaRPr lang="de-CH" sz="1600" dirty="0"/>
          </a:p>
        </p:txBody>
      </p:sp>
      <p:pic>
        <p:nvPicPr>
          <p:cNvPr id="6"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4867" t="63346" r="7608"/>
          <a:stretch/>
        </p:blipFill>
        <p:spPr>
          <a:xfrm>
            <a:off x="6096000" y="4732302"/>
            <a:ext cx="5711036" cy="1661152"/>
          </a:xfrm>
          <a:prstGeom prst="rect">
            <a:avLst/>
          </a:prstGeom>
        </p:spPr>
      </p:pic>
      <p:sp>
        <p:nvSpPr>
          <p:cNvPr id="2" name="Slide Number Placeholder 1"/>
          <p:cNvSpPr>
            <a:spLocks noGrp="1"/>
          </p:cNvSpPr>
          <p:nvPr>
            <p:ph type="sldNum" sz="quarter" idx="12"/>
          </p:nvPr>
        </p:nvSpPr>
        <p:spPr/>
        <p:txBody>
          <a:bodyPr/>
          <a:lstStyle/>
          <a:p>
            <a:fld id="{6F203418-132E-4FD2-B81E-AF30B41FD245}" type="slidenum">
              <a:rPr lang="fr-CH" smtClean="0"/>
              <a:t>5</a:t>
            </a:fld>
            <a:endParaRPr lang="fr-CH"/>
          </a:p>
        </p:txBody>
      </p:sp>
    </p:spTree>
    <p:extLst>
      <p:ext uri="{BB962C8B-B14F-4D97-AF65-F5344CB8AC3E}">
        <p14:creationId xmlns:p14="http://schemas.microsoft.com/office/powerpoint/2010/main" val="287792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46942"/>
          <a:stretch/>
        </p:blipFill>
        <p:spPr>
          <a:xfrm>
            <a:off x="2299805" y="1461939"/>
            <a:ext cx="7857381" cy="4729946"/>
          </a:xfrm>
        </p:spPr>
      </p:pic>
      <p:sp>
        <p:nvSpPr>
          <p:cNvPr id="4" name="Title 3"/>
          <p:cNvSpPr>
            <a:spLocks noGrp="1"/>
          </p:cNvSpPr>
          <p:nvPr>
            <p:ph type="title"/>
          </p:nvPr>
        </p:nvSpPr>
        <p:spPr>
          <a:xfrm>
            <a:off x="1206500" y="174710"/>
            <a:ext cx="8464273" cy="1430337"/>
          </a:xfrm>
        </p:spPr>
        <p:txBody>
          <a:bodyPr/>
          <a:lstStyle/>
          <a:p>
            <a:r>
              <a:rPr lang="de-CH" dirty="0" err="1"/>
              <a:t>Convective</a:t>
            </a:r>
            <a:r>
              <a:rPr lang="de-CH" dirty="0"/>
              <a:t> - </a:t>
            </a:r>
            <a:r>
              <a:rPr lang="de-CH" dirty="0" err="1"/>
              <a:t>radiative</a:t>
            </a:r>
            <a:r>
              <a:rPr lang="de-CH" dirty="0"/>
              <a:t> </a:t>
            </a:r>
            <a:r>
              <a:rPr lang="de-CH" dirty="0" err="1"/>
              <a:t>equilibrium</a:t>
            </a:r>
            <a:r>
              <a:rPr lang="de-CH" dirty="0"/>
              <a:t> </a:t>
            </a:r>
            <a:endParaRPr lang="fr-CH" dirty="0"/>
          </a:p>
        </p:txBody>
      </p:sp>
      <p:sp>
        <p:nvSpPr>
          <p:cNvPr id="8" name="Rectangle 7"/>
          <p:cNvSpPr/>
          <p:nvPr/>
        </p:nvSpPr>
        <p:spPr>
          <a:xfrm>
            <a:off x="921026" y="6350169"/>
            <a:ext cx="11270974" cy="5078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err="1">
                <a:ln>
                  <a:noFill/>
                </a:ln>
                <a:solidFill>
                  <a:srgbClr val="413C3A"/>
                </a:solidFill>
                <a:effectLst/>
                <a:uLnTx/>
                <a:uFillTx/>
                <a:latin typeface="Arial"/>
                <a:ea typeface="+mn-ea"/>
                <a:cs typeface="+mn-cs"/>
              </a:rPr>
              <a:t>Catling</a:t>
            </a:r>
            <a:r>
              <a:rPr kumimoji="0" lang="en-US" sz="1350" b="0" i="0" u="none" strike="noStrike" kern="1200" cap="none" spc="0" normalizeH="0" baseline="0" noProof="0" dirty="0">
                <a:ln>
                  <a:noFill/>
                </a:ln>
                <a:solidFill>
                  <a:srgbClr val="413C3A"/>
                </a:solidFill>
                <a:effectLst/>
                <a:uLnTx/>
                <a:uFillTx/>
                <a:latin typeface="Arial"/>
                <a:ea typeface="+mn-ea"/>
                <a:cs typeface="+mn-cs"/>
              </a:rPr>
              <a:t>, D., &amp; </a:t>
            </a:r>
            <a:r>
              <a:rPr kumimoji="0" lang="en-US" sz="1350" b="0" i="0" u="none" strike="noStrike" kern="1200" cap="none" spc="0" normalizeH="0" baseline="0" noProof="0" dirty="0" err="1">
                <a:ln>
                  <a:noFill/>
                </a:ln>
                <a:solidFill>
                  <a:srgbClr val="413C3A"/>
                </a:solidFill>
                <a:effectLst/>
                <a:uLnTx/>
                <a:uFillTx/>
                <a:latin typeface="Arial"/>
                <a:ea typeface="+mn-ea"/>
                <a:cs typeface="+mn-cs"/>
              </a:rPr>
              <a:t>Kasting</a:t>
            </a:r>
            <a:r>
              <a:rPr kumimoji="0" lang="en-US" sz="1350" b="0" i="0" u="none" strike="noStrike" kern="1200" cap="none" spc="0" normalizeH="0" baseline="0" noProof="0" dirty="0">
                <a:ln>
                  <a:noFill/>
                </a:ln>
                <a:solidFill>
                  <a:srgbClr val="413C3A"/>
                </a:solidFill>
                <a:effectLst/>
                <a:uLnTx/>
                <a:uFillTx/>
                <a:latin typeface="Arial"/>
                <a:ea typeface="+mn-ea"/>
                <a:cs typeface="+mn-cs"/>
              </a:rPr>
              <a:t>, J. (2017). Principles of Planetary Atmospheres. In </a:t>
            </a:r>
            <a:r>
              <a:rPr kumimoji="0" lang="en-US" sz="1350" b="0" i="1" u="none" strike="noStrike" kern="1200" cap="none" spc="0" normalizeH="0" baseline="0" noProof="0" dirty="0">
                <a:ln>
                  <a:noFill/>
                </a:ln>
                <a:solidFill>
                  <a:srgbClr val="413C3A"/>
                </a:solidFill>
                <a:effectLst/>
                <a:uLnTx/>
                <a:uFillTx/>
                <a:latin typeface="Arial"/>
                <a:ea typeface="+mn-ea"/>
                <a:cs typeface="+mn-cs"/>
              </a:rPr>
              <a:t>Atmospheric Evolution on Inhabited and Lifeless Worlds</a:t>
            </a:r>
            <a:r>
              <a:rPr kumimoji="0" lang="en-US" sz="1350" b="0" i="0" u="none" strike="noStrike" kern="1200" cap="none" spc="0" normalizeH="0" baseline="0" noProof="0" dirty="0">
                <a:ln>
                  <a:noFill/>
                </a:ln>
                <a:solidFill>
                  <a:srgbClr val="413C3A"/>
                </a:solidFill>
                <a:effectLst/>
                <a:uLnTx/>
                <a:uFillTx/>
                <a:latin typeface="Arial"/>
                <a:ea typeface="+mn-ea"/>
                <a:cs typeface="+mn-cs"/>
              </a:rPr>
              <a:t> (pp. 1-168). Cambridge: Cambridge University Press. Wallace and Hobbs, 2006, Ch. 4.3.6</a:t>
            </a:r>
            <a:endParaRPr kumimoji="0" lang="fr-CH" sz="1350" b="0" i="0" u="none" strike="noStrike" kern="1200" cap="none" spc="0" normalizeH="0" baseline="0" noProof="0" dirty="0">
              <a:ln>
                <a:noFill/>
              </a:ln>
              <a:solidFill>
                <a:srgbClr val="413C3A"/>
              </a:solidFill>
              <a:effectLst/>
              <a:uLnTx/>
              <a:uFillTx/>
              <a:latin typeface="Arial"/>
              <a:ea typeface="+mn-ea"/>
              <a:cs typeface="+mn-cs"/>
            </a:endParaRPr>
          </a:p>
        </p:txBody>
      </p:sp>
      <p:sp>
        <p:nvSpPr>
          <p:cNvPr id="11" name="Rectangle 10"/>
          <p:cNvSpPr/>
          <p:nvPr/>
        </p:nvSpPr>
        <p:spPr>
          <a:xfrm>
            <a:off x="2763078" y="1631851"/>
            <a:ext cx="2226366" cy="780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CH" sz="135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p:cNvSpPr txBox="1"/>
          <p:nvPr/>
        </p:nvSpPr>
        <p:spPr>
          <a:xfrm>
            <a:off x="10287001" y="1832003"/>
            <a:ext cx="1789043" cy="2169825"/>
          </a:xfrm>
          <a:prstGeom prst="rect">
            <a:avLst/>
          </a:prstGeom>
          <a:noFill/>
          <a:ln w="28575">
            <a:solidFill>
              <a:schemeClr val="accent2"/>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srgbClr val="413C3A"/>
                </a:solidFill>
                <a:effectLst/>
                <a:uLnTx/>
                <a:uFillTx/>
                <a:latin typeface="Arial"/>
                <a:ea typeface="+mn-ea"/>
                <a:cs typeface="+mn-cs"/>
              </a:rPr>
              <a:t>In </a:t>
            </a:r>
            <a:r>
              <a:rPr kumimoji="0" lang="de-CH" sz="1350" b="0" i="0" u="none" strike="noStrike" kern="1200" cap="none" spc="0" normalizeH="0" baseline="0" noProof="0" dirty="0" err="1">
                <a:ln>
                  <a:noFill/>
                </a:ln>
                <a:solidFill>
                  <a:srgbClr val="413C3A"/>
                </a:solidFill>
                <a:effectLst/>
                <a:uLnTx/>
                <a:uFillTx/>
                <a:latin typeface="Arial"/>
                <a:ea typeface="+mn-ea"/>
                <a:cs typeface="+mn-cs"/>
              </a:rPr>
              <a:t>fact</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convective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transport</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of</a:t>
            </a:r>
            <a:r>
              <a:rPr kumimoji="0" lang="de-CH" sz="1350" b="0" i="0" u="none" strike="noStrike" kern="1200" cap="none" spc="0" normalizeH="0" baseline="0" noProof="0" dirty="0">
                <a:ln>
                  <a:noFill/>
                </a:ln>
                <a:solidFill>
                  <a:srgbClr val="413C3A"/>
                </a:solidFill>
                <a:effectLst/>
                <a:uLnTx/>
                <a:uFillTx/>
                <a:latin typeface="Arial"/>
                <a:ea typeface="+mn-ea"/>
                <a:cs typeface="+mn-cs"/>
              </a:rPr>
              <a:t> sensible and latent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heat</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of</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water</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vapor</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cools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surface</a:t>
            </a:r>
            <a:r>
              <a:rPr kumimoji="0" lang="de-CH" sz="1350" b="0" i="0" u="none" strike="noStrike" kern="1200" cap="none" spc="0" normalizeH="0" baseline="0" noProof="0" dirty="0">
                <a:ln>
                  <a:noFill/>
                </a:ln>
                <a:solidFill>
                  <a:srgbClr val="413C3A"/>
                </a:solidFill>
                <a:effectLst/>
                <a:uLnTx/>
                <a:uFillTx/>
                <a:latin typeface="Arial"/>
                <a:ea typeface="+mn-ea"/>
                <a:cs typeface="+mn-cs"/>
              </a:rPr>
              <a:t> and </a:t>
            </a:r>
            <a:r>
              <a:rPr kumimoji="0" lang="de-CH" sz="1350" b="0" i="0" u="none" strike="noStrike" kern="1200" cap="none" spc="0" normalizeH="0" baseline="0" noProof="0" dirty="0" err="1">
                <a:ln>
                  <a:noFill/>
                </a:ln>
                <a:solidFill>
                  <a:srgbClr val="413C3A"/>
                </a:solidFill>
                <a:effectLst/>
                <a:uLnTx/>
                <a:uFillTx/>
                <a:latin typeface="Arial"/>
                <a:ea typeface="+mn-ea"/>
                <a:cs typeface="+mn-cs"/>
              </a:rPr>
              <a:t>warms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troposphere</a:t>
            </a:r>
            <a:r>
              <a:rPr kumimoji="0" lang="de-CH" sz="1350" b="0" i="0" u="none" strike="noStrike" kern="1200" cap="none" spc="0" normalizeH="0" baseline="0" noProof="0" dirty="0">
                <a:ln>
                  <a:noFill/>
                </a:ln>
                <a:solidFill>
                  <a:srgbClr val="413C3A"/>
                </a:solidFill>
                <a:effectLst/>
                <a:uLnTx/>
                <a:uFillTx/>
                <a:latin typeface="Arial"/>
                <a:ea typeface="+mn-ea"/>
                <a:cs typeface="+mn-cs"/>
              </a:rPr>
              <a:t> and </a:t>
            </a:r>
            <a:r>
              <a:rPr kumimoji="0" lang="de-CH" sz="1350" b="0" i="0" u="none" strike="noStrike" kern="1200" cap="none" spc="0" normalizeH="0" baseline="0" noProof="0" dirty="0" err="1">
                <a:ln>
                  <a:noFill/>
                </a:ln>
                <a:solidFill>
                  <a:srgbClr val="413C3A"/>
                </a:solidFill>
                <a:effectLst/>
                <a:uLnTx/>
                <a:uFillTx/>
                <a:latin typeface="Arial"/>
                <a:ea typeface="+mn-ea"/>
                <a:cs typeface="+mn-cs"/>
              </a:rPr>
              <a:t>leads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to</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observed</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lapse</a:t>
            </a:r>
            <a:r>
              <a:rPr kumimoji="0" lang="de-CH" sz="1350" b="0" i="0" u="none" strike="noStrike" kern="1200" cap="none" spc="0" normalizeH="0" baseline="0" noProof="0" dirty="0">
                <a:ln>
                  <a:noFill/>
                </a:ln>
                <a:solidFill>
                  <a:srgbClr val="413C3A"/>
                </a:solidFill>
                <a:effectLst/>
                <a:uLnTx/>
                <a:uFillTx/>
                <a:latin typeface="Arial"/>
                <a:ea typeface="+mn-ea"/>
                <a:cs typeface="+mn-cs"/>
              </a:rPr>
              <a:t> rate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of</a:t>
            </a:r>
            <a:r>
              <a:rPr kumimoji="0" lang="de-CH" sz="1350" b="0" i="0" u="none" strike="noStrike" kern="1200" cap="none" spc="0" normalizeH="0" baseline="0" noProof="0" dirty="0">
                <a:ln>
                  <a:noFill/>
                </a:ln>
                <a:solidFill>
                  <a:srgbClr val="413C3A"/>
                </a:solidFill>
                <a:effectLst/>
                <a:uLnTx/>
                <a:uFillTx/>
                <a:latin typeface="Arial"/>
                <a:ea typeface="+mn-ea"/>
                <a:cs typeface="+mn-cs"/>
              </a:rPr>
              <a:t> -6.5 K / km. </a:t>
            </a:r>
          </a:p>
        </p:txBody>
      </p:sp>
      <p:sp>
        <p:nvSpPr>
          <p:cNvPr id="13" name="TextBox 12"/>
          <p:cNvSpPr txBox="1"/>
          <p:nvPr/>
        </p:nvSpPr>
        <p:spPr>
          <a:xfrm>
            <a:off x="19272" y="2222175"/>
            <a:ext cx="2150718" cy="320857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err="1">
                <a:ln>
                  <a:noFill/>
                </a:ln>
                <a:solidFill>
                  <a:srgbClr val="413C3A"/>
                </a:solidFill>
                <a:effectLst/>
                <a:uLnTx/>
                <a:uFillTx/>
                <a:latin typeface="Arial"/>
                <a:ea typeface="+mn-ea"/>
                <a:cs typeface="+mn-cs"/>
              </a:rPr>
              <a:t>Because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density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of</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atmosphere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increases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close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to</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surface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layers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become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optically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thicker</a:t>
            </a:r>
            <a:r>
              <a:rPr kumimoji="0" lang="de-CH" sz="1350" b="0" i="0" u="none" strike="noStrike" kern="1200" cap="none" spc="0" normalizeH="0" baseline="0" noProof="0" dirty="0">
                <a:ln>
                  <a:noFill/>
                </a:ln>
                <a:solidFill>
                  <a:srgbClr val="413C3A"/>
                </a:solidFill>
                <a:effectLst/>
                <a:uLnTx/>
                <a:uFillTx/>
                <a:latin typeface="Arial"/>
                <a:ea typeface="+mn-ea"/>
                <a:cs typeface="+mn-cs"/>
              </a:rPr>
              <a:t> and </a:t>
            </a:r>
            <a:r>
              <a:rPr kumimoji="0" lang="de-CH" sz="1350" b="0" i="0" u="none" strike="noStrike" kern="1200" cap="none" spc="0" normalizeH="0" baseline="0" noProof="0" dirty="0" err="1">
                <a:ln>
                  <a:noFill/>
                </a:ln>
                <a:solidFill>
                  <a:srgbClr val="413C3A"/>
                </a:solidFill>
                <a:effectLst/>
                <a:uLnTx/>
                <a:uFillTx/>
                <a:latin typeface="Arial"/>
                <a:ea typeface="+mn-ea"/>
                <a:cs typeface="+mn-cs"/>
              </a:rPr>
              <a:t>physically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thinner</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Hence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removing</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heat</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near</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surface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becomes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difficult</a:t>
            </a:r>
            <a:r>
              <a:rPr kumimoji="0" lang="de-CH" sz="1350" b="0" i="0" u="none" strike="noStrike" kern="1200" cap="none" spc="0" normalizeH="0" baseline="0" noProof="0" dirty="0">
                <a:ln>
                  <a:noFill/>
                </a:ln>
                <a:solidFill>
                  <a:srgbClr val="413C3A"/>
                </a:solidFill>
                <a:effectLst/>
                <a:uLnTx/>
                <a:uFillTx/>
                <a:latin typeface="Arial"/>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err="1">
                <a:ln>
                  <a:noFill/>
                </a:ln>
                <a:solidFill>
                  <a:srgbClr val="413C3A"/>
                </a:solidFill>
                <a:effectLst/>
                <a:uLnTx/>
                <a:uFillTx/>
                <a:latin typeface="Arial"/>
                <a:ea typeface="+mn-ea"/>
                <a:cs typeface="+mn-cs"/>
              </a:rPr>
              <a:t>If</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only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radiative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equilibrium</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were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responsible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for</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energy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balance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Earth’s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surface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would</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be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very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hot</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endParaRPr kumimoji="0" lang="fr-CH" sz="1350" b="0" i="0" u="none" strike="noStrike" kern="1200" cap="none" spc="0" normalizeH="0" baseline="0" noProof="0" dirty="0">
              <a:ln>
                <a:noFill/>
              </a:ln>
              <a:solidFill>
                <a:srgbClr val="413C3A"/>
              </a:solidFill>
              <a:effectLst/>
              <a:uLnTx/>
              <a:uFillTx/>
              <a:latin typeface="Arial"/>
              <a:ea typeface="+mn-ea"/>
              <a:cs typeface="+mn-cs"/>
            </a:endParaRPr>
          </a:p>
        </p:txBody>
      </p:sp>
      <p:cxnSp>
        <p:nvCxnSpPr>
          <p:cNvPr id="15" name="Straight Arrow Connector 14"/>
          <p:cNvCxnSpPr/>
          <p:nvPr/>
        </p:nvCxnSpPr>
        <p:spPr>
          <a:xfrm>
            <a:off x="1928191" y="5118652"/>
            <a:ext cx="2454966" cy="39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157186" y="5430746"/>
            <a:ext cx="1879101"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err="1">
                <a:ln>
                  <a:noFill/>
                </a:ln>
                <a:solidFill>
                  <a:srgbClr val="413C3A"/>
                </a:solidFill>
                <a:effectLst/>
                <a:uLnTx/>
                <a:uFillTx/>
                <a:latin typeface="Arial"/>
                <a:ea typeface="+mn-ea"/>
                <a:cs typeface="+mn-cs"/>
              </a:rPr>
              <a:t>equil</a:t>
            </a:r>
            <a:r>
              <a:rPr kumimoji="0" lang="de-CH" sz="1350" b="0" i="0" u="none" strike="noStrike" kern="1200" cap="none" spc="0" normalizeH="0" baseline="0" noProof="0" dirty="0">
                <a:ln>
                  <a:noFill/>
                </a:ln>
                <a:solidFill>
                  <a:srgbClr val="413C3A"/>
                </a:solidFill>
                <a:effectLst/>
                <a:uLnTx/>
                <a:uFillTx/>
                <a:latin typeface="Arial"/>
                <a:ea typeface="+mn-ea"/>
                <a:cs typeface="+mn-cs"/>
              </a:rPr>
              <a:t>. = </a:t>
            </a:r>
            <a:r>
              <a:rPr kumimoji="0" lang="de-CH" sz="1350" b="0" i="0" u="none" strike="noStrike" kern="1200" cap="none" spc="0" normalizeH="0" baseline="0" noProof="0" dirty="0" err="1">
                <a:ln>
                  <a:noFill/>
                </a:ln>
                <a:solidFill>
                  <a:srgbClr val="413C3A"/>
                </a:solidFill>
                <a:effectLst/>
                <a:uLnTx/>
                <a:uFillTx/>
                <a:latin typeface="Arial"/>
                <a:ea typeface="+mn-ea"/>
                <a:cs typeface="+mn-cs"/>
              </a:rPr>
              <a:t>equilibrium</a:t>
            </a:r>
            <a:endParaRPr kumimoji="0" lang="de-CH" sz="1350" b="0" i="0" u="none" strike="noStrike" kern="1200" cap="none" spc="0" normalizeH="0" baseline="0" noProof="0" dirty="0">
              <a:ln>
                <a:noFill/>
              </a:ln>
              <a:solidFill>
                <a:srgbClr val="413C3A"/>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err="1">
                <a:ln>
                  <a:noFill/>
                </a:ln>
                <a:solidFill>
                  <a:srgbClr val="413C3A"/>
                </a:solidFill>
                <a:effectLst/>
                <a:uLnTx/>
                <a:uFillTx/>
                <a:latin typeface="Arial"/>
                <a:ea typeface="+mn-ea"/>
                <a:cs typeface="+mn-cs"/>
              </a:rPr>
              <a:t>ajd</a:t>
            </a:r>
            <a:r>
              <a:rPr kumimoji="0" lang="de-CH" sz="1350" b="0" i="0" u="none" strike="noStrike" kern="1200" cap="none" spc="0" normalizeH="0" baseline="0" noProof="0" dirty="0">
                <a:ln>
                  <a:noFill/>
                </a:ln>
                <a:solidFill>
                  <a:srgbClr val="413C3A"/>
                </a:solidFill>
                <a:effectLst/>
                <a:uLnTx/>
                <a:uFillTx/>
                <a:latin typeface="Arial"/>
                <a:ea typeface="+mn-ea"/>
                <a:cs typeface="+mn-cs"/>
              </a:rPr>
              <a:t>. = </a:t>
            </a:r>
            <a:r>
              <a:rPr kumimoji="0" lang="de-CH" sz="1350" b="0" i="0" u="none" strike="noStrike" kern="1200" cap="none" spc="0" normalizeH="0" baseline="0" noProof="0" dirty="0" err="1">
                <a:ln>
                  <a:noFill/>
                </a:ln>
                <a:solidFill>
                  <a:srgbClr val="413C3A"/>
                </a:solidFill>
                <a:effectLst/>
                <a:uLnTx/>
                <a:uFillTx/>
                <a:latin typeface="Arial"/>
                <a:ea typeface="+mn-ea"/>
                <a:cs typeface="+mn-cs"/>
              </a:rPr>
              <a:t>adjustment</a:t>
            </a:r>
            <a:endParaRPr kumimoji="0" lang="fr-CH" sz="1350" b="0" i="0" u="none" strike="noStrike" kern="1200" cap="none" spc="0" normalizeH="0" baseline="0" noProof="0" dirty="0">
              <a:ln>
                <a:noFill/>
              </a:ln>
              <a:solidFill>
                <a:srgbClr val="413C3A"/>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B56CAFD7-43D8-48AC-9B2B-CF70ACC9AB96}" type="slidenum">
              <a:rPr kumimoji="0" lang="fr-CH" sz="933" b="1" i="0" u="none" strike="noStrike" kern="1200" cap="none" spc="0" normalizeH="0" baseline="0" noProof="0" smtClean="0">
                <a:ln>
                  <a:noFill/>
                </a:ln>
                <a:solidFill>
                  <a:srgbClr val="413C3A"/>
                </a:solidFill>
                <a:effectLst/>
                <a:uLnTx/>
                <a:uFillTx/>
                <a:latin typeface="Franklin Gothic Demi Cond"/>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6</a:t>
            </a:fld>
            <a:endParaRPr kumimoji="0" lang="fr-CH" sz="933" b="1" i="0" u="none" strike="noStrike" kern="1200" cap="none" spc="0" normalizeH="0" baseline="0" noProof="0">
              <a:ln>
                <a:noFill/>
              </a:ln>
              <a:solidFill>
                <a:srgbClr val="413C3A"/>
              </a:solidFill>
              <a:effectLst/>
              <a:uLnTx/>
              <a:uFillTx/>
              <a:latin typeface="Franklin Gothic Demi Cond"/>
              <a:ea typeface="+mn-ea"/>
              <a:cs typeface="+mn-cs"/>
            </a:endParaRPr>
          </a:p>
        </p:txBody>
      </p:sp>
      <p:grpSp>
        <p:nvGrpSpPr>
          <p:cNvPr id="10" name="Group 9"/>
          <p:cNvGrpSpPr/>
          <p:nvPr/>
        </p:nvGrpSpPr>
        <p:grpSpPr>
          <a:xfrm>
            <a:off x="2966692" y="883347"/>
            <a:ext cx="2486025" cy="3106180"/>
            <a:chOff x="2966692" y="883347"/>
            <a:chExt cx="2486025" cy="3106180"/>
          </a:xfrm>
        </p:grpSpPr>
        <p:sp>
          <p:nvSpPr>
            <p:cNvPr id="3" name="TextBox 2"/>
            <p:cNvSpPr txBox="1"/>
            <p:nvPr/>
          </p:nvSpPr>
          <p:spPr>
            <a:xfrm>
              <a:off x="2966692" y="883347"/>
              <a:ext cx="2486025" cy="133882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srgbClr val="413C3A"/>
                  </a:solidFill>
                  <a:effectLst/>
                  <a:uLnTx/>
                  <a:uFillTx/>
                  <a:latin typeface="Arial"/>
                  <a:ea typeface="+mn-ea"/>
                  <a:cs typeface="+mn-cs"/>
                </a:rPr>
                <a:t>Further </a:t>
              </a:r>
              <a:r>
                <a:rPr kumimoji="0" lang="de-CH" sz="1350" b="0" i="0" u="none" strike="noStrike" kern="1200" cap="none" spc="0" normalizeH="0" baseline="0" noProof="0" dirty="0" err="1">
                  <a:ln>
                    <a:noFill/>
                  </a:ln>
                  <a:solidFill>
                    <a:srgbClr val="413C3A"/>
                  </a:solidFill>
                  <a:effectLst/>
                  <a:uLnTx/>
                  <a:uFillTx/>
                  <a:latin typeface="Arial"/>
                  <a:ea typeface="+mn-ea"/>
                  <a:cs typeface="+mn-cs"/>
                </a:rPr>
                <a:t>aloft</a:t>
              </a:r>
              <a:r>
                <a:rPr kumimoji="0" lang="de-CH" sz="1350" b="0" i="0" u="none" strike="noStrike" kern="1200" cap="none" spc="0" normalizeH="0" baseline="0" noProof="0" dirty="0">
                  <a:ln>
                    <a:noFill/>
                  </a:ln>
                  <a:solidFill>
                    <a:srgbClr val="413C3A"/>
                  </a:solidFill>
                  <a:effectLst/>
                  <a:uLnTx/>
                  <a:uFillTx/>
                  <a:latin typeface="Arial"/>
                  <a:ea typeface="+mn-ea"/>
                  <a:cs typeface="+mn-cs"/>
                </a:rPr>
                <a:t> in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troposphere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re</a:t>
              </a:r>
              <a:r>
                <a:rPr kumimoji="0" lang="de-CH" sz="1350" b="0" i="0" u="none" strike="noStrike" kern="1200" cap="none" spc="0" normalizeH="0" baseline="0" noProof="0" dirty="0">
                  <a:ln>
                    <a:noFill/>
                  </a:ln>
                  <a:solidFill>
                    <a:srgbClr val="413C3A"/>
                  </a:solidFill>
                  <a:effectLst/>
                  <a:uLnTx/>
                  <a:uFillTx/>
                  <a:latin typeface="Arial"/>
                  <a:ea typeface="+mn-ea"/>
                  <a:cs typeface="+mn-cs"/>
                </a:rPr>
                <a:t>-emission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of</a:t>
              </a:r>
              <a:r>
                <a:rPr kumimoji="0" lang="de-CH" sz="1350" b="0" i="0" u="none" strike="noStrike" kern="1200" cap="none" spc="0" normalizeH="0" baseline="0" noProof="0" dirty="0">
                  <a:ln>
                    <a:noFill/>
                  </a:ln>
                  <a:solidFill>
                    <a:srgbClr val="413C3A"/>
                  </a:solidFill>
                  <a:effectLst/>
                  <a:uLnTx/>
                  <a:uFillTx/>
                  <a:latin typeface="Arial"/>
                  <a:ea typeface="+mn-ea"/>
                  <a:cs typeface="+mn-cs"/>
                </a:rPr>
                <a:t> IR </a:t>
              </a:r>
              <a:r>
                <a:rPr kumimoji="0" lang="de-CH" sz="1350" b="0" i="0" u="none" strike="noStrike" kern="1200" cap="none" spc="0" normalizeH="0" baseline="0" noProof="0" dirty="0" err="1">
                  <a:ln>
                    <a:noFill/>
                  </a:ln>
                  <a:solidFill>
                    <a:srgbClr val="413C3A"/>
                  </a:solidFill>
                  <a:effectLst/>
                  <a:uLnTx/>
                  <a:uFillTx/>
                  <a:latin typeface="Arial"/>
                  <a:ea typeface="+mn-ea"/>
                  <a:cs typeface="+mn-cs"/>
                </a:rPr>
                <a:t>radiation</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by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infrared-active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gases</a:t>
              </a:r>
              <a:r>
                <a:rPr kumimoji="0" lang="de-CH" sz="1350" b="0" i="0" u="none" strike="noStrike" kern="1200" cap="none" spc="0" normalizeH="0" baseline="0" noProof="0" dirty="0">
                  <a:ln>
                    <a:noFill/>
                  </a:ln>
                  <a:solidFill>
                    <a:srgbClr val="413C3A"/>
                  </a:solidFill>
                  <a:effectLst/>
                  <a:uLnTx/>
                  <a:uFillTx/>
                  <a:latin typeface="Arial"/>
                  <a:ea typeface="+mn-ea"/>
                  <a:cs typeface="+mn-cs"/>
                </a:rPr>
                <a:t> and </a:t>
              </a:r>
              <a:r>
                <a:rPr kumimoji="0" lang="de-CH" sz="1350" b="0" i="0" u="none" strike="noStrike" kern="1200" cap="none" spc="0" normalizeH="0" baseline="0" noProof="0" dirty="0" err="1">
                  <a:ln>
                    <a:noFill/>
                  </a:ln>
                  <a:solidFill>
                    <a:srgbClr val="413C3A"/>
                  </a:solidFill>
                  <a:effectLst/>
                  <a:uLnTx/>
                  <a:uFillTx/>
                  <a:latin typeface="Arial"/>
                  <a:ea typeface="+mn-ea"/>
                  <a:cs typeface="+mn-cs"/>
                </a:rPr>
                <a:t>clouds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leads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to</a:t>
              </a:r>
              <a:r>
                <a:rPr kumimoji="0" lang="de-CH" sz="1350" b="0" i="0" u="none" strike="noStrike" kern="1200" cap="none" spc="0" normalizeH="0" baseline="0" noProof="0" dirty="0">
                  <a:ln>
                    <a:noFill/>
                  </a:ln>
                  <a:solidFill>
                    <a:srgbClr val="413C3A"/>
                  </a:solidFill>
                  <a:effectLst/>
                  <a:uLnTx/>
                  <a:uFillTx/>
                  <a:latin typeface="Arial"/>
                  <a:ea typeface="+mn-ea"/>
                  <a:cs typeface="+mn-cs"/>
                </a:rPr>
                <a:t> a </a:t>
              </a:r>
              <a:r>
                <a:rPr kumimoji="0" lang="de-CH" sz="1350" b="0" i="0" u="none" strike="noStrike" kern="1200" cap="none" spc="0" normalizeH="0" baseline="0" noProof="0" dirty="0" err="1">
                  <a:ln>
                    <a:noFill/>
                  </a:ln>
                  <a:solidFill>
                    <a:srgbClr val="413C3A"/>
                  </a:solidFill>
                  <a:effectLst/>
                  <a:uLnTx/>
                  <a:uFillTx/>
                  <a:latin typeface="Arial"/>
                  <a:ea typeface="+mn-ea"/>
                  <a:cs typeface="+mn-cs"/>
                </a:rPr>
                <a:t>net</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energy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loss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of</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atmosphere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endParaRPr kumimoji="0" lang="fr-CH" sz="1350" b="0" i="0" u="none" strike="noStrike" kern="1200" cap="none" spc="0" normalizeH="0" baseline="0" noProof="0" dirty="0">
                <a:ln>
                  <a:noFill/>
                </a:ln>
                <a:solidFill>
                  <a:srgbClr val="413C3A"/>
                </a:solidFill>
                <a:effectLst/>
                <a:uLnTx/>
                <a:uFillTx/>
                <a:latin typeface="Arial"/>
                <a:ea typeface="+mn-ea"/>
                <a:cs typeface="+mn-cs"/>
              </a:endParaRPr>
            </a:p>
          </p:txBody>
        </p:sp>
        <p:cxnSp>
          <p:nvCxnSpPr>
            <p:cNvPr id="7" name="Straight Arrow Connector 6"/>
            <p:cNvCxnSpPr/>
            <p:nvPr/>
          </p:nvCxnSpPr>
          <p:spPr>
            <a:xfrm flipH="1">
              <a:off x="3155674" y="2222175"/>
              <a:ext cx="720587" cy="1767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D8C1660B-3805-4E88-8E2F-9C377E6AC93F}"/>
              </a:ext>
            </a:extLst>
          </p:cNvPr>
          <p:cNvSpPr/>
          <p:nvPr/>
        </p:nvSpPr>
        <p:spPr>
          <a:xfrm>
            <a:off x="5773783" y="1461939"/>
            <a:ext cx="4383403" cy="4755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1166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136059CD-D393-485B-A366-D575B227071D}"/>
              </a:ext>
            </a:extLst>
          </p:cNvPr>
          <p:cNvPicPr>
            <a:picLocks noGrp="1" noChangeAspect="1"/>
          </p:cNvPicPr>
          <p:nvPr>
            <p:ph idx="1"/>
          </p:nvPr>
        </p:nvPicPr>
        <p:blipFill>
          <a:blip r:embed="rId2"/>
          <a:stretch>
            <a:fillRect/>
          </a:stretch>
        </p:blipFill>
        <p:spPr>
          <a:xfrm>
            <a:off x="6207172" y="30548"/>
            <a:ext cx="5189973" cy="6827452"/>
          </a:xfrm>
        </p:spPr>
      </p:pic>
      <p:sp>
        <p:nvSpPr>
          <p:cNvPr id="3" name="Titel 2">
            <a:extLst>
              <a:ext uri="{FF2B5EF4-FFF2-40B4-BE49-F238E27FC236}">
                <a16:creationId xmlns:a16="http://schemas.microsoft.com/office/drawing/2014/main" id="{EA3BEEF4-76BD-408D-B106-7F0E60D16481}"/>
              </a:ext>
            </a:extLst>
          </p:cNvPr>
          <p:cNvSpPr>
            <a:spLocks noGrp="1"/>
          </p:cNvSpPr>
          <p:nvPr>
            <p:ph type="title"/>
          </p:nvPr>
        </p:nvSpPr>
        <p:spPr/>
        <p:txBody>
          <a:bodyPr/>
          <a:lstStyle/>
          <a:p>
            <a:r>
              <a:rPr lang="de-CH" dirty="0" err="1"/>
              <a:t>Stratospheric</a:t>
            </a:r>
            <a:r>
              <a:rPr lang="de-CH" dirty="0"/>
              <a:t> </a:t>
            </a:r>
            <a:r>
              <a:rPr lang="de-CH" dirty="0" err="1"/>
              <a:t>cooling</a:t>
            </a:r>
            <a:endParaRPr lang="en-CH" dirty="0"/>
          </a:p>
        </p:txBody>
      </p:sp>
      <p:sp>
        <p:nvSpPr>
          <p:cNvPr id="4" name="Foliennummernplatzhalter 3">
            <a:extLst>
              <a:ext uri="{FF2B5EF4-FFF2-40B4-BE49-F238E27FC236}">
                <a16:creationId xmlns:a16="http://schemas.microsoft.com/office/drawing/2014/main" id="{A8838964-CE5E-41F9-8CEE-824D2E63E314}"/>
              </a:ext>
            </a:extLst>
          </p:cNvPr>
          <p:cNvSpPr>
            <a:spLocks noGrp="1"/>
          </p:cNvSpPr>
          <p:nvPr>
            <p:ph type="sldNum" sz="quarter" idx="12"/>
          </p:nvPr>
        </p:nvSpPr>
        <p:spPr/>
        <p:txBody>
          <a:bodyPr/>
          <a:lstStyle/>
          <a:p>
            <a:fld id="{6F203418-132E-4FD2-B81E-AF30B41FD245}" type="slidenum">
              <a:rPr lang="fr-CH" smtClean="0"/>
              <a:t>7</a:t>
            </a:fld>
            <a:endParaRPr lang="fr-CH"/>
          </a:p>
        </p:txBody>
      </p:sp>
      <p:sp>
        <p:nvSpPr>
          <p:cNvPr id="10" name="Textfeld 9">
            <a:extLst>
              <a:ext uri="{FF2B5EF4-FFF2-40B4-BE49-F238E27FC236}">
                <a16:creationId xmlns:a16="http://schemas.microsoft.com/office/drawing/2014/main" id="{83A7D9A5-925D-4FB7-AD51-2A50ED1AC035}"/>
              </a:ext>
            </a:extLst>
          </p:cNvPr>
          <p:cNvSpPr txBox="1"/>
          <p:nvPr/>
        </p:nvSpPr>
        <p:spPr>
          <a:xfrm>
            <a:off x="10184143" y="328379"/>
            <a:ext cx="801356" cy="300082"/>
          </a:xfrm>
          <a:prstGeom prst="rect">
            <a:avLst/>
          </a:prstGeom>
          <a:noFill/>
        </p:spPr>
        <p:txBody>
          <a:bodyPr wrap="square">
            <a:spAutoFit/>
          </a:bodyPr>
          <a:lstStyle/>
          <a:p>
            <a:r>
              <a:rPr lang="en-US" b="1" dirty="0"/>
              <a:t>45 km</a:t>
            </a:r>
            <a:endParaRPr lang="en-CH" b="1" dirty="0"/>
          </a:p>
        </p:txBody>
      </p:sp>
      <p:sp>
        <p:nvSpPr>
          <p:cNvPr id="11" name="Textfeld 10">
            <a:extLst>
              <a:ext uri="{FF2B5EF4-FFF2-40B4-BE49-F238E27FC236}">
                <a16:creationId xmlns:a16="http://schemas.microsoft.com/office/drawing/2014/main" id="{B45DCCF7-CB2F-4E32-9D63-9B5B61906019}"/>
              </a:ext>
            </a:extLst>
          </p:cNvPr>
          <p:cNvSpPr txBox="1"/>
          <p:nvPr/>
        </p:nvSpPr>
        <p:spPr>
          <a:xfrm>
            <a:off x="10184143" y="1455006"/>
            <a:ext cx="801356" cy="300082"/>
          </a:xfrm>
          <a:prstGeom prst="rect">
            <a:avLst/>
          </a:prstGeom>
          <a:noFill/>
        </p:spPr>
        <p:txBody>
          <a:bodyPr wrap="square">
            <a:spAutoFit/>
          </a:bodyPr>
          <a:lstStyle/>
          <a:p>
            <a:r>
              <a:rPr lang="en-US" b="1" dirty="0"/>
              <a:t>38 km</a:t>
            </a:r>
            <a:endParaRPr lang="en-CH" b="1" dirty="0"/>
          </a:p>
        </p:txBody>
      </p:sp>
      <p:sp>
        <p:nvSpPr>
          <p:cNvPr id="12" name="Textfeld 11">
            <a:extLst>
              <a:ext uri="{FF2B5EF4-FFF2-40B4-BE49-F238E27FC236}">
                <a16:creationId xmlns:a16="http://schemas.microsoft.com/office/drawing/2014/main" id="{2C1AA87C-2A88-48A3-A376-F42B7136D668}"/>
              </a:ext>
            </a:extLst>
          </p:cNvPr>
          <p:cNvSpPr txBox="1"/>
          <p:nvPr/>
        </p:nvSpPr>
        <p:spPr>
          <a:xfrm>
            <a:off x="10184143" y="2431592"/>
            <a:ext cx="801356" cy="300082"/>
          </a:xfrm>
          <a:prstGeom prst="rect">
            <a:avLst/>
          </a:prstGeom>
          <a:noFill/>
        </p:spPr>
        <p:txBody>
          <a:bodyPr wrap="square">
            <a:spAutoFit/>
          </a:bodyPr>
          <a:lstStyle/>
          <a:p>
            <a:r>
              <a:rPr lang="en-US" b="1" dirty="0"/>
              <a:t>30 km</a:t>
            </a:r>
            <a:endParaRPr lang="en-CH" b="1" dirty="0"/>
          </a:p>
        </p:txBody>
      </p:sp>
      <p:sp>
        <p:nvSpPr>
          <p:cNvPr id="13" name="Textfeld 12">
            <a:extLst>
              <a:ext uri="{FF2B5EF4-FFF2-40B4-BE49-F238E27FC236}">
                <a16:creationId xmlns:a16="http://schemas.microsoft.com/office/drawing/2014/main" id="{B129F9FB-AC28-4C9F-A9F0-3546C82E06E7}"/>
              </a:ext>
            </a:extLst>
          </p:cNvPr>
          <p:cNvSpPr txBox="1"/>
          <p:nvPr/>
        </p:nvSpPr>
        <p:spPr>
          <a:xfrm>
            <a:off x="10184143" y="3444274"/>
            <a:ext cx="801356" cy="300082"/>
          </a:xfrm>
          <a:prstGeom prst="rect">
            <a:avLst/>
          </a:prstGeom>
          <a:noFill/>
        </p:spPr>
        <p:txBody>
          <a:bodyPr wrap="square">
            <a:spAutoFit/>
          </a:bodyPr>
          <a:lstStyle/>
          <a:p>
            <a:r>
              <a:rPr lang="en-US" b="1" dirty="0"/>
              <a:t>19 km</a:t>
            </a:r>
            <a:endParaRPr lang="en-CH" b="1" dirty="0"/>
          </a:p>
        </p:txBody>
      </p:sp>
      <p:sp>
        <p:nvSpPr>
          <p:cNvPr id="14" name="Textfeld 13">
            <a:extLst>
              <a:ext uri="{FF2B5EF4-FFF2-40B4-BE49-F238E27FC236}">
                <a16:creationId xmlns:a16="http://schemas.microsoft.com/office/drawing/2014/main" id="{5D7E4404-860D-4C89-A4E1-3AF700B14BBF}"/>
              </a:ext>
            </a:extLst>
          </p:cNvPr>
          <p:cNvSpPr txBox="1"/>
          <p:nvPr/>
        </p:nvSpPr>
        <p:spPr>
          <a:xfrm>
            <a:off x="10250697" y="5001096"/>
            <a:ext cx="801356" cy="300082"/>
          </a:xfrm>
          <a:prstGeom prst="rect">
            <a:avLst/>
          </a:prstGeom>
          <a:noFill/>
        </p:spPr>
        <p:txBody>
          <a:bodyPr wrap="square">
            <a:spAutoFit/>
          </a:bodyPr>
          <a:lstStyle/>
          <a:p>
            <a:r>
              <a:rPr lang="en-US" b="1" dirty="0"/>
              <a:t>5.6 km</a:t>
            </a:r>
            <a:endParaRPr lang="en-CH" b="1" dirty="0"/>
          </a:p>
        </p:txBody>
      </p:sp>
      <p:sp>
        <p:nvSpPr>
          <p:cNvPr id="15" name="Textfeld 14">
            <a:extLst>
              <a:ext uri="{FF2B5EF4-FFF2-40B4-BE49-F238E27FC236}">
                <a16:creationId xmlns:a16="http://schemas.microsoft.com/office/drawing/2014/main" id="{B1F8AC02-23D7-4178-B238-749882F6CCD3}"/>
              </a:ext>
            </a:extLst>
          </p:cNvPr>
          <p:cNvSpPr txBox="1"/>
          <p:nvPr/>
        </p:nvSpPr>
        <p:spPr>
          <a:xfrm>
            <a:off x="10250697" y="6013778"/>
            <a:ext cx="801356" cy="300082"/>
          </a:xfrm>
          <a:prstGeom prst="rect">
            <a:avLst/>
          </a:prstGeom>
          <a:noFill/>
        </p:spPr>
        <p:txBody>
          <a:bodyPr wrap="square">
            <a:spAutoFit/>
          </a:bodyPr>
          <a:lstStyle/>
          <a:p>
            <a:r>
              <a:rPr lang="en-US" b="1" dirty="0"/>
              <a:t>3.1 km</a:t>
            </a:r>
            <a:endParaRPr lang="en-CH" b="1" dirty="0"/>
          </a:p>
        </p:txBody>
      </p:sp>
      <p:sp>
        <p:nvSpPr>
          <p:cNvPr id="17" name="Pfeil: nach oben und unten 16">
            <a:extLst>
              <a:ext uri="{FF2B5EF4-FFF2-40B4-BE49-F238E27FC236}">
                <a16:creationId xmlns:a16="http://schemas.microsoft.com/office/drawing/2014/main" id="{49F93199-D87A-414D-AF72-BB2F90BF93F4}"/>
              </a:ext>
            </a:extLst>
          </p:cNvPr>
          <p:cNvSpPr/>
          <p:nvPr/>
        </p:nvSpPr>
        <p:spPr>
          <a:xfrm>
            <a:off x="11508316" y="501029"/>
            <a:ext cx="521875" cy="6044989"/>
          </a:xfrm>
          <a:prstGeom prst="upDownArrow">
            <a:avLst/>
          </a:prstGeom>
          <a:gradFill>
            <a:gsLst>
              <a:gs pos="63000">
                <a:schemeClr val="bg1"/>
              </a:gs>
              <a:gs pos="0">
                <a:srgbClr val="0070C0"/>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Inhaltsplatzhalter 1">
            <a:extLst>
              <a:ext uri="{FF2B5EF4-FFF2-40B4-BE49-F238E27FC236}">
                <a16:creationId xmlns:a16="http://schemas.microsoft.com/office/drawing/2014/main" id="{90AEF0CB-783C-4094-AA53-0E291281BF3B}"/>
              </a:ext>
            </a:extLst>
          </p:cNvPr>
          <p:cNvSpPr txBox="1">
            <a:spLocks/>
          </p:cNvSpPr>
          <p:nvPr/>
        </p:nvSpPr>
        <p:spPr>
          <a:xfrm>
            <a:off x="1206501" y="1336466"/>
            <a:ext cx="4889499" cy="5209551"/>
          </a:xfrm>
          <a:prstGeom prst="rect">
            <a:avLst/>
          </a:prstGeom>
        </p:spPr>
        <p:txBody>
          <a:bodyPr vert="horz" lIns="180000" tIns="45720" rIns="91440" bIns="45720" rtlCol="0">
            <a:normAutofit/>
          </a:bodyPr>
          <a:lstStyle>
            <a:lvl1pPr marL="228594" indent="-228594" algn="l" defTabSz="914377" rtl="0" eaLnBrk="1" latinLnBrk="0" hangingPunct="1">
              <a:lnSpc>
                <a:spcPct val="90000"/>
              </a:lnSpc>
              <a:spcBef>
                <a:spcPts val="1000"/>
              </a:spcBef>
              <a:buClr>
                <a:schemeClr val="accent1"/>
              </a:buClr>
              <a:buSzPct val="90000"/>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SzPct val="100000"/>
              <a:buFont typeface="Arial" panose="020B0604020202020204" pitchFamily="34" charset="0"/>
              <a:buChar char="•"/>
              <a:defRPr sz="2133"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90000"/>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CH" dirty="0"/>
              <a:t>The </a:t>
            </a:r>
            <a:r>
              <a:rPr lang="de-CH" dirty="0" err="1"/>
              <a:t>stratosphere</a:t>
            </a:r>
            <a:r>
              <a:rPr lang="de-CH" dirty="0"/>
              <a:t> </a:t>
            </a:r>
            <a:r>
              <a:rPr lang="de-CH" dirty="0" err="1"/>
              <a:t>has</a:t>
            </a:r>
            <a:r>
              <a:rPr lang="de-CH" dirty="0"/>
              <a:t> </a:t>
            </a:r>
            <a:r>
              <a:rPr lang="de-CH" dirty="0" err="1"/>
              <a:t>been</a:t>
            </a:r>
            <a:r>
              <a:rPr lang="de-CH" dirty="0"/>
              <a:t> </a:t>
            </a:r>
            <a:r>
              <a:rPr lang="de-CH" dirty="0" err="1"/>
              <a:t>cooling</a:t>
            </a:r>
            <a:r>
              <a:rPr lang="de-CH" dirty="0"/>
              <a:t> </a:t>
            </a:r>
            <a:r>
              <a:rPr lang="de-CH" dirty="0" err="1"/>
              <a:t>as</a:t>
            </a:r>
            <a:r>
              <a:rPr lang="de-CH" dirty="0"/>
              <a:t> </a:t>
            </a:r>
            <a:r>
              <a:rPr lang="de-CH" dirty="0" err="1"/>
              <a:t>the</a:t>
            </a:r>
            <a:r>
              <a:rPr lang="de-CH" dirty="0"/>
              <a:t> </a:t>
            </a:r>
            <a:r>
              <a:rPr lang="de-CH" dirty="0" err="1"/>
              <a:t>troposphere</a:t>
            </a:r>
            <a:r>
              <a:rPr lang="de-CH" dirty="0"/>
              <a:t> </a:t>
            </a:r>
            <a:r>
              <a:rPr lang="de-CH" dirty="0" err="1"/>
              <a:t>is</a:t>
            </a:r>
            <a:r>
              <a:rPr lang="de-CH" dirty="0"/>
              <a:t> </a:t>
            </a:r>
            <a:r>
              <a:rPr lang="de-CH" dirty="0" err="1"/>
              <a:t>warming</a:t>
            </a:r>
            <a:r>
              <a:rPr lang="de-CH" dirty="0"/>
              <a:t>. </a:t>
            </a:r>
          </a:p>
          <a:p>
            <a:pPr>
              <a:lnSpc>
                <a:spcPct val="100000"/>
              </a:lnSpc>
            </a:pPr>
            <a:r>
              <a:rPr lang="de-CH" dirty="0" err="1"/>
              <a:t>Contributing</a:t>
            </a:r>
            <a:r>
              <a:rPr lang="de-CH" dirty="0"/>
              <a:t> </a:t>
            </a:r>
            <a:r>
              <a:rPr lang="de-CH" dirty="0" err="1"/>
              <a:t>effects</a:t>
            </a:r>
            <a:r>
              <a:rPr lang="de-CH" dirty="0"/>
              <a:t> </a:t>
            </a:r>
            <a:r>
              <a:rPr lang="de-CH" dirty="0" err="1"/>
              <a:t>are</a:t>
            </a:r>
            <a:r>
              <a:rPr lang="de-CH" dirty="0"/>
              <a:t>: </a:t>
            </a:r>
          </a:p>
          <a:p>
            <a:pPr lvl="1">
              <a:lnSpc>
                <a:spcPct val="100000"/>
              </a:lnSpc>
            </a:pPr>
            <a:r>
              <a:rPr lang="de-CH" dirty="0"/>
              <a:t>Depletion </a:t>
            </a:r>
            <a:r>
              <a:rPr lang="de-CH" dirty="0" err="1"/>
              <a:t>of</a:t>
            </a:r>
            <a:r>
              <a:rPr lang="de-CH" dirty="0"/>
              <a:t> </a:t>
            </a:r>
            <a:r>
              <a:rPr lang="de-CH" dirty="0" err="1"/>
              <a:t>the</a:t>
            </a:r>
            <a:r>
              <a:rPr lang="de-CH" dirty="0"/>
              <a:t> </a:t>
            </a:r>
            <a:r>
              <a:rPr lang="de-CH" dirty="0" err="1"/>
              <a:t>ozone</a:t>
            </a:r>
            <a:r>
              <a:rPr lang="de-CH" dirty="0"/>
              <a:t> </a:t>
            </a:r>
            <a:r>
              <a:rPr lang="de-CH" dirty="0" err="1"/>
              <a:t>layer</a:t>
            </a:r>
            <a:r>
              <a:rPr lang="de-CH" dirty="0"/>
              <a:t>. </a:t>
            </a:r>
            <a:r>
              <a:rPr lang="de-CH" dirty="0" err="1"/>
              <a:t>Ozone</a:t>
            </a:r>
            <a:r>
              <a:rPr lang="de-CH" dirty="0"/>
              <a:t> </a:t>
            </a:r>
            <a:r>
              <a:rPr lang="de-CH" dirty="0" err="1"/>
              <a:t>is</a:t>
            </a:r>
            <a:r>
              <a:rPr lang="de-CH" dirty="0"/>
              <a:t> a </a:t>
            </a:r>
            <a:r>
              <a:rPr lang="de-CH" dirty="0" err="1"/>
              <a:t>greenhouse</a:t>
            </a:r>
            <a:r>
              <a:rPr lang="de-CH" dirty="0"/>
              <a:t> gas. </a:t>
            </a:r>
            <a:r>
              <a:rPr lang="de-CH" dirty="0" err="1"/>
              <a:t>Less</a:t>
            </a:r>
            <a:r>
              <a:rPr lang="de-CH" dirty="0"/>
              <a:t> </a:t>
            </a:r>
            <a:r>
              <a:rPr lang="de-CH" dirty="0" err="1"/>
              <a:t>ozone</a:t>
            </a:r>
            <a:r>
              <a:rPr lang="de-CH" dirty="0"/>
              <a:t> </a:t>
            </a:r>
            <a:r>
              <a:rPr lang="de-CH" dirty="0" err="1"/>
              <a:t>means</a:t>
            </a:r>
            <a:r>
              <a:rPr lang="de-CH" dirty="0"/>
              <a:t> </a:t>
            </a:r>
            <a:r>
              <a:rPr lang="de-CH" dirty="0" err="1"/>
              <a:t>less</a:t>
            </a:r>
            <a:r>
              <a:rPr lang="de-CH" dirty="0"/>
              <a:t> IR </a:t>
            </a:r>
            <a:r>
              <a:rPr lang="de-CH" dirty="0" err="1"/>
              <a:t>absorption</a:t>
            </a:r>
            <a:r>
              <a:rPr lang="de-CH" dirty="0"/>
              <a:t>. </a:t>
            </a:r>
          </a:p>
          <a:p>
            <a:pPr lvl="1">
              <a:lnSpc>
                <a:spcPct val="100000"/>
              </a:lnSpc>
            </a:pPr>
            <a:r>
              <a:rPr lang="de-CH" dirty="0"/>
              <a:t>More CO</a:t>
            </a:r>
            <a:r>
              <a:rPr lang="de-CH" baseline="-25000" dirty="0"/>
              <a:t>2</a:t>
            </a:r>
            <a:r>
              <a:rPr lang="de-CH" dirty="0"/>
              <a:t> in </a:t>
            </a:r>
            <a:r>
              <a:rPr lang="de-CH" dirty="0" err="1"/>
              <a:t>the</a:t>
            </a:r>
            <a:r>
              <a:rPr lang="de-CH" dirty="0"/>
              <a:t> </a:t>
            </a:r>
            <a:r>
              <a:rPr lang="de-CH" dirty="0" err="1"/>
              <a:t>troposphere</a:t>
            </a:r>
            <a:r>
              <a:rPr lang="de-CH" dirty="0"/>
              <a:t> </a:t>
            </a:r>
            <a:r>
              <a:rPr lang="de-CH" dirty="0" err="1"/>
              <a:t>means</a:t>
            </a:r>
            <a:r>
              <a:rPr lang="de-CH" dirty="0"/>
              <a:t> </a:t>
            </a:r>
            <a:r>
              <a:rPr lang="de-CH" dirty="0" err="1"/>
              <a:t>that</a:t>
            </a:r>
            <a:r>
              <a:rPr lang="de-CH" dirty="0"/>
              <a:t> </a:t>
            </a:r>
            <a:r>
              <a:rPr lang="de-CH" dirty="0" err="1"/>
              <a:t>the</a:t>
            </a:r>
            <a:r>
              <a:rPr lang="de-CH" dirty="0"/>
              <a:t> </a:t>
            </a:r>
            <a:r>
              <a:rPr lang="de-CH" dirty="0" err="1"/>
              <a:t>flux</a:t>
            </a:r>
            <a:r>
              <a:rPr lang="de-CH" dirty="0"/>
              <a:t> </a:t>
            </a:r>
            <a:r>
              <a:rPr lang="de-CH" dirty="0" err="1"/>
              <a:t>of</a:t>
            </a:r>
            <a:r>
              <a:rPr lang="de-CH" dirty="0"/>
              <a:t> 15 µm IR </a:t>
            </a:r>
            <a:r>
              <a:rPr lang="de-CH" dirty="0" err="1"/>
              <a:t>to</a:t>
            </a:r>
            <a:r>
              <a:rPr lang="de-CH" dirty="0"/>
              <a:t> </a:t>
            </a:r>
            <a:r>
              <a:rPr lang="de-CH" dirty="0" err="1"/>
              <a:t>the</a:t>
            </a:r>
            <a:r>
              <a:rPr lang="de-CH" dirty="0"/>
              <a:t> </a:t>
            </a:r>
            <a:r>
              <a:rPr lang="de-CH" dirty="0" err="1"/>
              <a:t>stratosphere</a:t>
            </a:r>
            <a:r>
              <a:rPr lang="de-CH" dirty="0"/>
              <a:t> </a:t>
            </a:r>
            <a:r>
              <a:rPr lang="de-CH" dirty="0" err="1"/>
              <a:t>is</a:t>
            </a:r>
            <a:r>
              <a:rPr lang="de-CH" dirty="0"/>
              <a:t> </a:t>
            </a:r>
            <a:r>
              <a:rPr lang="de-CH" dirty="0" err="1"/>
              <a:t>diminished</a:t>
            </a:r>
            <a:r>
              <a:rPr lang="de-CH" dirty="0"/>
              <a:t>. So </a:t>
            </a:r>
            <a:r>
              <a:rPr lang="de-CH" dirty="0" err="1"/>
              <a:t>stratospheric</a:t>
            </a:r>
            <a:r>
              <a:rPr lang="de-CH" dirty="0"/>
              <a:t> CO</a:t>
            </a:r>
            <a:r>
              <a:rPr lang="de-CH" baseline="-25000" dirty="0"/>
              <a:t>2</a:t>
            </a:r>
            <a:r>
              <a:rPr lang="de-CH" dirty="0"/>
              <a:t> </a:t>
            </a:r>
            <a:r>
              <a:rPr lang="de-CH" dirty="0" err="1"/>
              <a:t>absorbs</a:t>
            </a:r>
            <a:r>
              <a:rPr lang="de-CH" dirty="0"/>
              <a:t> </a:t>
            </a:r>
            <a:r>
              <a:rPr lang="de-CH" dirty="0" err="1"/>
              <a:t>less</a:t>
            </a:r>
            <a:r>
              <a:rPr lang="de-CH" dirty="0"/>
              <a:t> IR </a:t>
            </a:r>
            <a:r>
              <a:rPr lang="de-CH" dirty="0" err="1"/>
              <a:t>while</a:t>
            </a:r>
            <a:r>
              <a:rPr lang="de-CH" dirty="0"/>
              <a:t> </a:t>
            </a:r>
            <a:r>
              <a:rPr lang="de-CH" dirty="0" err="1"/>
              <a:t>emitting</a:t>
            </a:r>
            <a:r>
              <a:rPr lang="de-CH" dirty="0"/>
              <a:t> </a:t>
            </a:r>
            <a:r>
              <a:rPr lang="de-CH" dirty="0" err="1"/>
              <a:t>the</a:t>
            </a:r>
            <a:r>
              <a:rPr lang="de-CH" dirty="0"/>
              <a:t> same </a:t>
            </a:r>
            <a:r>
              <a:rPr lang="de-CH" dirty="0" err="1"/>
              <a:t>amount</a:t>
            </a:r>
            <a:r>
              <a:rPr lang="de-CH" dirty="0"/>
              <a:t>. </a:t>
            </a:r>
          </a:p>
          <a:p>
            <a:pPr>
              <a:lnSpc>
                <a:spcPct val="100000"/>
              </a:lnSpc>
            </a:pPr>
            <a:endParaRPr lang="en-CH" dirty="0"/>
          </a:p>
        </p:txBody>
      </p:sp>
    </p:spTree>
    <p:extLst>
      <p:ext uri="{BB962C8B-B14F-4D97-AF65-F5344CB8AC3E}">
        <p14:creationId xmlns:p14="http://schemas.microsoft.com/office/powerpoint/2010/main" val="257778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99E845-41FE-476F-8680-A2213F109D3E}"/>
              </a:ext>
            </a:extLst>
          </p:cNvPr>
          <p:cNvSpPr>
            <a:spLocks noGrp="1"/>
          </p:cNvSpPr>
          <p:nvPr>
            <p:ph type="title"/>
          </p:nvPr>
        </p:nvSpPr>
        <p:spPr>
          <a:xfrm>
            <a:off x="3865245" y="1397147"/>
            <a:ext cx="8470899" cy="2216065"/>
          </a:xfrm>
        </p:spPr>
        <p:txBody>
          <a:bodyPr>
            <a:normAutofit/>
          </a:bodyPr>
          <a:lstStyle/>
          <a:p>
            <a:r>
              <a:rPr lang="en-GB" dirty="0"/>
              <a:t>Quiz - </a:t>
            </a:r>
            <a:r>
              <a:rPr lang="en-GB" dirty="0" err="1"/>
              <a:t>Mentimeter</a:t>
            </a:r>
            <a:endParaRPr lang="LID4096" dirty="0"/>
          </a:p>
        </p:txBody>
      </p:sp>
      <p:sp>
        <p:nvSpPr>
          <p:cNvPr id="5" name="Footer Placeholder 4">
            <a:extLst>
              <a:ext uri="{FF2B5EF4-FFF2-40B4-BE49-F238E27FC236}">
                <a16:creationId xmlns:a16="http://schemas.microsoft.com/office/drawing/2014/main" id="{A4C6386C-DA09-4D42-98D6-6A6AFEE7BEA2}"/>
              </a:ext>
            </a:extLst>
          </p:cNvPr>
          <p:cNvSpPr>
            <a:spLocks noGrp="1"/>
          </p:cNvSpPr>
          <p:nvPr>
            <p:ph type="ftr" sz="quarter" idx="11"/>
          </p:nvPr>
        </p:nvSpPr>
        <p:spPr/>
        <p:txBody>
          <a:bodyPr/>
          <a:lstStyle/>
          <a:p>
            <a:r>
              <a:rPr lang="fr-FR"/>
              <a:t>Speaker </a:t>
            </a:r>
            <a:endParaRPr lang="fr-FR" dirty="0"/>
          </a:p>
        </p:txBody>
      </p:sp>
      <p:sp>
        <p:nvSpPr>
          <p:cNvPr id="6" name="Slide Number Placeholder 5">
            <a:extLst>
              <a:ext uri="{FF2B5EF4-FFF2-40B4-BE49-F238E27FC236}">
                <a16:creationId xmlns:a16="http://schemas.microsoft.com/office/drawing/2014/main" id="{E8A29578-ED5F-46E1-A739-68E46894C0B7}"/>
              </a:ext>
            </a:extLst>
          </p:cNvPr>
          <p:cNvSpPr>
            <a:spLocks noGrp="1"/>
          </p:cNvSpPr>
          <p:nvPr>
            <p:ph type="sldNum" sz="quarter" idx="12"/>
          </p:nvPr>
        </p:nvSpPr>
        <p:spPr/>
        <p:txBody>
          <a:bodyPr/>
          <a:lstStyle/>
          <a:p>
            <a:fld id="{E1E1CD7C-2161-7D43-862E-CE4C333CD873}" type="slidenum">
              <a:rPr lang="fr-FR" smtClean="0"/>
              <a:pPr/>
              <a:t>8</a:t>
            </a:fld>
            <a:endParaRPr lang="fr-FR" dirty="0"/>
          </a:p>
        </p:txBody>
      </p:sp>
      <p:pic>
        <p:nvPicPr>
          <p:cNvPr id="4" name="Picture 3">
            <a:extLst>
              <a:ext uri="{FF2B5EF4-FFF2-40B4-BE49-F238E27FC236}">
                <a16:creationId xmlns:a16="http://schemas.microsoft.com/office/drawing/2014/main" id="{F53D6BB1-6C8D-4B88-AAB1-6D7545F8B124}"/>
              </a:ext>
            </a:extLst>
          </p:cNvPr>
          <p:cNvPicPr>
            <a:picLocks noChangeAspect="1"/>
          </p:cNvPicPr>
          <p:nvPr/>
        </p:nvPicPr>
        <p:blipFill>
          <a:blip r:embed="rId3"/>
          <a:stretch>
            <a:fillRect/>
          </a:stretch>
        </p:blipFill>
        <p:spPr>
          <a:xfrm>
            <a:off x="2926182" y="3147846"/>
            <a:ext cx="7452258" cy="3117611"/>
          </a:xfrm>
          <a:prstGeom prst="rect">
            <a:avLst/>
          </a:prstGeom>
        </p:spPr>
      </p:pic>
    </p:spTree>
    <p:extLst>
      <p:ext uri="{BB962C8B-B14F-4D97-AF65-F5344CB8AC3E}">
        <p14:creationId xmlns:p14="http://schemas.microsoft.com/office/powerpoint/2010/main" val="20985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99E845-41FE-476F-8680-A2213F109D3E}"/>
              </a:ext>
            </a:extLst>
          </p:cNvPr>
          <p:cNvSpPr>
            <a:spLocks noGrp="1"/>
          </p:cNvSpPr>
          <p:nvPr>
            <p:ph type="title"/>
          </p:nvPr>
        </p:nvSpPr>
        <p:spPr>
          <a:xfrm>
            <a:off x="4048125" y="2840593"/>
            <a:ext cx="8470899" cy="2216065"/>
          </a:xfrm>
        </p:spPr>
        <p:txBody>
          <a:bodyPr>
            <a:normAutofit/>
          </a:bodyPr>
          <a:lstStyle/>
          <a:p>
            <a:r>
              <a:rPr lang="en-GB" dirty="0"/>
              <a:t>Exercises</a:t>
            </a:r>
            <a:endParaRPr lang="LID4096" dirty="0"/>
          </a:p>
        </p:txBody>
      </p:sp>
      <p:sp>
        <p:nvSpPr>
          <p:cNvPr id="5" name="Footer Placeholder 4">
            <a:extLst>
              <a:ext uri="{FF2B5EF4-FFF2-40B4-BE49-F238E27FC236}">
                <a16:creationId xmlns:a16="http://schemas.microsoft.com/office/drawing/2014/main" id="{A4C6386C-DA09-4D42-98D6-6A6AFEE7BEA2}"/>
              </a:ext>
            </a:extLst>
          </p:cNvPr>
          <p:cNvSpPr>
            <a:spLocks noGrp="1"/>
          </p:cNvSpPr>
          <p:nvPr>
            <p:ph type="ftr" sz="quarter" idx="11"/>
          </p:nvPr>
        </p:nvSpPr>
        <p:spPr/>
        <p:txBody>
          <a:bodyPr/>
          <a:lstStyle/>
          <a:p>
            <a:r>
              <a:rPr lang="fr-FR"/>
              <a:t>Speaker </a:t>
            </a:r>
            <a:endParaRPr lang="fr-FR" dirty="0"/>
          </a:p>
        </p:txBody>
      </p:sp>
      <p:sp>
        <p:nvSpPr>
          <p:cNvPr id="6" name="Slide Number Placeholder 5">
            <a:extLst>
              <a:ext uri="{FF2B5EF4-FFF2-40B4-BE49-F238E27FC236}">
                <a16:creationId xmlns:a16="http://schemas.microsoft.com/office/drawing/2014/main" id="{E8A29578-ED5F-46E1-A739-68E46894C0B7}"/>
              </a:ext>
            </a:extLst>
          </p:cNvPr>
          <p:cNvSpPr>
            <a:spLocks noGrp="1"/>
          </p:cNvSpPr>
          <p:nvPr>
            <p:ph type="sldNum" sz="quarter" idx="12"/>
          </p:nvPr>
        </p:nvSpPr>
        <p:spPr/>
        <p:txBody>
          <a:bodyPr/>
          <a:lstStyle/>
          <a:p>
            <a:fld id="{E1E1CD7C-2161-7D43-862E-CE4C333CD873}" type="slidenum">
              <a:rPr lang="fr-FR" smtClean="0"/>
              <a:pPr/>
              <a:t>9</a:t>
            </a:fld>
            <a:endParaRPr lang="fr-FR" dirty="0"/>
          </a:p>
        </p:txBody>
      </p:sp>
    </p:spTree>
    <p:extLst>
      <p:ext uri="{BB962C8B-B14F-4D97-AF65-F5344CB8AC3E}">
        <p14:creationId xmlns:p14="http://schemas.microsoft.com/office/powerpoint/2010/main" val="2980713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730</Words>
  <Application>Microsoft Office PowerPoint</Application>
  <PresentationFormat>Widescreen</PresentationFormat>
  <Paragraphs>80</Paragraphs>
  <Slides>11</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Calibri Light</vt:lpstr>
      <vt:lpstr>Cambria Math</vt:lpstr>
      <vt:lpstr>Franklin Gothic Demi Cond</vt:lpstr>
      <vt:lpstr>Georgia</vt:lpstr>
      <vt:lpstr>Trebuchet MS</vt:lpstr>
      <vt:lpstr>Wingdings</vt:lpstr>
      <vt:lpstr>Office Theme</vt:lpstr>
      <vt:lpstr>Thème Office</vt:lpstr>
      <vt:lpstr>Exercise session #3</vt:lpstr>
      <vt:lpstr>Topics</vt:lpstr>
      <vt:lpstr>Assignment</vt:lpstr>
      <vt:lpstr>Recap from lecture</vt:lpstr>
      <vt:lpstr>Greenhouse effect </vt:lpstr>
      <vt:lpstr>Convective - radiative equilibrium </vt:lpstr>
      <vt:lpstr>Stratospheric cooling</vt:lpstr>
      <vt:lpstr>Quiz - Mentimeter</vt:lpstr>
      <vt:lpstr>Exercises</vt:lpstr>
      <vt:lpstr>Exercise 2</vt:lpstr>
      <vt:lpstr>Exercise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session #3</dc:title>
  <dc:creator>Mihnea Surdu</dc:creator>
  <cp:lastModifiedBy>Mihnea Surdu</cp:lastModifiedBy>
  <cp:revision>13</cp:revision>
  <dcterms:created xsi:type="dcterms:W3CDTF">2025-09-22T10:19:19Z</dcterms:created>
  <dcterms:modified xsi:type="dcterms:W3CDTF">2025-09-23T12:12:04Z</dcterms:modified>
</cp:coreProperties>
</file>